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drawings/drawing3.xml" ContentType="application/vnd.openxmlformats-officedocument.drawingml.chartshapes+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drawings/drawing4.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drawings/drawing5.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6.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3" r:id="rId5"/>
  </p:sldMasterIdLst>
  <p:notesMasterIdLst>
    <p:notesMasterId r:id="rId18"/>
  </p:notesMasterIdLst>
  <p:handoutMasterIdLst>
    <p:handoutMasterId r:id="rId19"/>
  </p:handoutMasterIdLst>
  <p:sldIdLst>
    <p:sldId id="256" r:id="rId6"/>
    <p:sldId id="259" r:id="rId7"/>
    <p:sldId id="260" r:id="rId8"/>
    <p:sldId id="261" r:id="rId9"/>
    <p:sldId id="262" r:id="rId10"/>
    <p:sldId id="263" r:id="rId11"/>
    <p:sldId id="2113691600" r:id="rId12"/>
    <p:sldId id="2113691584" r:id="rId13"/>
    <p:sldId id="2113691594" r:id="rId14"/>
    <p:sldId id="2113691616" r:id="rId15"/>
    <p:sldId id="2113691617" r:id="rId16"/>
    <p:sldId id="25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B7"/>
    <a:srgbClr val="004086"/>
    <a:srgbClr val="003876"/>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E310A9-B79C-43C6-84E1-F4397B214EA9}" v="1816" dt="2026-06-10T13:55:21.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878" autoAdjust="0"/>
    <p:restoredTop sz="86477" autoAdjust="0"/>
  </p:normalViewPr>
  <p:slideViewPr>
    <p:cSldViewPr snapToGrid="0">
      <p:cViewPr>
        <p:scale>
          <a:sx n="80" d="100"/>
          <a:sy n="80" d="100"/>
        </p:scale>
        <p:origin x="870" y="738"/>
      </p:cViewPr>
      <p:guideLst/>
    </p:cSldViewPr>
  </p:slideViewPr>
  <p:outlineViewPr>
    <p:cViewPr>
      <p:scale>
        <a:sx n="33" d="100"/>
        <a:sy n="33" d="100"/>
      </p:scale>
      <p:origin x="0" y="-2910"/>
    </p:cViewPr>
  </p:outlineViewPr>
  <p:notesTextViewPr>
    <p:cViewPr>
      <p:scale>
        <a:sx n="1" d="1"/>
        <a:sy n="1" d="1"/>
      </p:scale>
      <p:origin x="0" y="0"/>
    </p:cViewPr>
  </p:notesTextViewPr>
  <p:notesViewPr>
    <p:cSldViewPr snapToGrid="0">
      <p:cViewPr varScale="1">
        <p:scale>
          <a:sx n="81" d="100"/>
          <a:sy n="81" d="100"/>
        </p:scale>
        <p:origin x="311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4.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5.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73552361043958"/>
          <c:y val="2.0436795925241162E-2"/>
          <c:w val="0.88126449379675875"/>
          <c:h val="0.88238534707769767"/>
        </c:manualLayout>
      </c:layout>
      <c:barChart>
        <c:barDir val="col"/>
        <c:grouping val="clustered"/>
        <c:varyColors val="0"/>
        <c:ser>
          <c:idx val="0"/>
          <c:order val="0"/>
          <c:tx>
            <c:strRef>
              <c:f>Sheet1!$AZ$1</c:f>
              <c:strCache>
                <c:ptCount val="1"/>
                <c:pt idx="0">
                  <c:v>26-Mar</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Sheet1!$AZ$2</c:f>
              <c:numCache>
                <c:formatCode>#,##0</c:formatCode>
                <c:ptCount val="1"/>
                <c:pt idx="0">
                  <c:v>10549</c:v>
                </c:pt>
              </c:numCache>
            </c:numRef>
          </c:val>
          <c:extLst xmlns:c15="http://schemas.microsoft.com/office/drawing/2012/chart">
            <c:ext xmlns:c16="http://schemas.microsoft.com/office/drawing/2014/chart" uri="{C3380CC4-5D6E-409C-BE32-E72D297353CC}">
              <c16:uniqueId val="{00000000-8EC7-44BE-98D0-D71035261D49}"/>
            </c:ext>
          </c:extLst>
        </c:ser>
        <c:ser>
          <c:idx val="1"/>
          <c:order val="1"/>
          <c:tx>
            <c:strRef>
              <c:f>Sheet1!$BA$1</c:f>
              <c:strCache>
                <c:ptCount val="1"/>
                <c:pt idx="0">
                  <c:v>26-Apr</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Sheet1!$BA$2</c:f>
              <c:numCache>
                <c:formatCode>#,##0</c:formatCode>
                <c:ptCount val="1"/>
                <c:pt idx="0">
                  <c:v>9968</c:v>
                </c:pt>
              </c:numCache>
            </c:numRef>
          </c:val>
          <c:extLst>
            <c:ext xmlns:c16="http://schemas.microsoft.com/office/drawing/2014/chart" uri="{C3380CC4-5D6E-409C-BE32-E72D297353CC}">
              <c16:uniqueId val="{00000001-8EC7-44BE-98D0-D71035261D49}"/>
            </c:ext>
          </c:extLst>
        </c:ser>
        <c:ser>
          <c:idx val="2"/>
          <c:order val="2"/>
          <c:tx>
            <c:strRef>
              <c:f>Sheet1!$BB$1</c:f>
              <c:strCache>
                <c:ptCount val="1"/>
                <c:pt idx="0">
                  <c:v>26-May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Sheet1!$BB$2</c:f>
              <c:numCache>
                <c:formatCode>#,##0</c:formatCode>
                <c:ptCount val="1"/>
                <c:pt idx="0">
                  <c:v>9882</c:v>
                </c:pt>
              </c:numCache>
            </c:numRef>
          </c:val>
          <c:extLst>
            <c:ext xmlns:c16="http://schemas.microsoft.com/office/drawing/2014/chart" uri="{C3380CC4-5D6E-409C-BE32-E72D297353CC}">
              <c16:uniqueId val="{00000002-8EC7-44BE-98D0-D71035261D49}"/>
            </c:ext>
          </c:extLst>
        </c:ser>
        <c:dLbls>
          <c:dLblPos val="outEnd"/>
          <c:showLegendKey val="0"/>
          <c:showVal val="1"/>
          <c:showCatName val="0"/>
          <c:showSerName val="0"/>
          <c:showPercent val="0"/>
          <c:showBubbleSize val="0"/>
        </c:dLbls>
        <c:gapWidth val="257"/>
        <c:overlap val="-24"/>
        <c:axId val="416639280"/>
        <c:axId val="416640264"/>
        <c:extLst/>
      </c:barChart>
      <c:catAx>
        <c:axId val="416639280"/>
        <c:scaling>
          <c:orientation val="minMax"/>
        </c:scaling>
        <c:delete val="1"/>
        <c:axPos val="b"/>
        <c:numFmt formatCode="General" sourceLinked="1"/>
        <c:majorTickMark val="none"/>
        <c:minorTickMark val="none"/>
        <c:tickLblPos val="nextTo"/>
        <c:crossAx val="416640264"/>
        <c:crosses val="autoZero"/>
        <c:auto val="1"/>
        <c:lblAlgn val="ctr"/>
        <c:lblOffset val="100"/>
        <c:noMultiLvlLbl val="0"/>
      </c:catAx>
      <c:valAx>
        <c:axId val="416640264"/>
        <c:scaling>
          <c:orientation val="minMax"/>
          <c:max val="11000"/>
          <c:min val="8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16639280"/>
        <c:crosses val="autoZero"/>
        <c:crossBetween val="between"/>
      </c:valAx>
      <c:spPr>
        <a:noFill/>
        <a:ln>
          <a:noFill/>
        </a:ln>
        <a:effectLst/>
      </c:spPr>
    </c:plotArea>
    <c:legend>
      <c:legendPos val="b"/>
      <c:layout>
        <c:manualLayout>
          <c:xMode val="edge"/>
          <c:yMode val="edge"/>
          <c:x val="0.33183716326154389"/>
          <c:y val="0.91881298859854676"/>
          <c:w val="0.366536381550849"/>
          <c:h val="6.2327374175142697E-2"/>
        </c:manualLayout>
      </c:layout>
      <c:overlay val="0"/>
      <c:spPr>
        <a:noFill/>
        <a:ln>
          <a:noFill/>
        </a:ln>
        <a:effectLst/>
      </c:spPr>
      <c:txPr>
        <a:bodyPr rot="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0794091988684212"/>
          <c:y val="3.0809376193933775E-2"/>
          <c:w val="0.88838997099046835"/>
          <c:h val="0.89787752535732568"/>
        </c:manualLayout>
      </c:layout>
      <c:barChart>
        <c:barDir val="col"/>
        <c:grouping val="clustered"/>
        <c:varyColors val="0"/>
        <c:ser>
          <c:idx val="0"/>
          <c:order val="0"/>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Sheet1!$B$3:$C$3</c:f>
              <c:numCache>
                <c:formatCode>d\-mmm</c:formatCode>
                <c:ptCount val="2"/>
                <c:pt idx="0">
                  <c:v>46167</c:v>
                </c:pt>
                <c:pt idx="1">
                  <c:v>46168</c:v>
                </c:pt>
              </c:numCache>
            </c:numRef>
          </c:cat>
          <c:val>
            <c:numRef>
              <c:f>Sheet1!$B$4:$C$4</c:f>
              <c:numCache>
                <c:formatCode>#,##0</c:formatCode>
                <c:ptCount val="2"/>
                <c:pt idx="0">
                  <c:v>8952</c:v>
                </c:pt>
                <c:pt idx="1">
                  <c:v>9882</c:v>
                </c:pt>
              </c:numCache>
            </c:numRef>
          </c:val>
          <c:extLst>
            <c:ext xmlns:c16="http://schemas.microsoft.com/office/drawing/2014/chart" uri="{C3380CC4-5D6E-409C-BE32-E72D297353CC}">
              <c16:uniqueId val="{00000000-4601-4CD1-9438-061EA289C4C4}"/>
            </c:ext>
          </c:extLst>
        </c:ser>
        <c:dLbls>
          <c:dLblPos val="outEnd"/>
          <c:showLegendKey val="0"/>
          <c:showVal val="1"/>
          <c:showCatName val="0"/>
          <c:showSerName val="0"/>
          <c:showPercent val="0"/>
          <c:showBubbleSize val="0"/>
        </c:dLbls>
        <c:gapWidth val="157"/>
        <c:axId val="1704924000"/>
        <c:axId val="1704924416"/>
      </c:barChart>
      <c:dateAx>
        <c:axId val="1704924000"/>
        <c:scaling>
          <c:orientation val="minMax"/>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n-US"/>
          </a:p>
        </c:txPr>
        <c:crossAx val="1704924416"/>
        <c:crosses val="autoZero"/>
        <c:auto val="1"/>
        <c:lblOffset val="100"/>
        <c:baseTimeUnit val="days"/>
      </c:dateAx>
      <c:valAx>
        <c:axId val="1704924416"/>
        <c:scaling>
          <c:orientation val="minMax"/>
          <c:min val="5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04924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3427446454434945E-2"/>
          <c:y val="0.17073626607197681"/>
          <c:w val="0.93603318329489504"/>
          <c:h val="0.69938775776072848"/>
        </c:manualLayout>
      </c:layout>
      <c:barChart>
        <c:barDir val="col"/>
        <c:grouping val="clustered"/>
        <c:varyColors val="0"/>
        <c:ser>
          <c:idx val="0"/>
          <c:order val="0"/>
          <c:tx>
            <c:strRef>
              <c:f>'22 to 23 YOY Qtrly Claims'!$D$22</c:f>
              <c:strCache>
                <c:ptCount val="1"/>
                <c:pt idx="0">
                  <c:v>24-25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 to 23 YOY Qtrly Claims'!$C$23:$C$26</c:f>
              <c:strCache>
                <c:ptCount val="4"/>
                <c:pt idx="0">
                  <c:v>June, July, Aug</c:v>
                </c:pt>
                <c:pt idx="1">
                  <c:v>Sept, Oct, Nov</c:v>
                </c:pt>
                <c:pt idx="2">
                  <c:v>Dec, Jan, Feb</c:v>
                </c:pt>
                <c:pt idx="3">
                  <c:v>March, April, May</c:v>
                </c:pt>
              </c:strCache>
            </c:strRef>
          </c:cat>
          <c:val>
            <c:numRef>
              <c:f>'22 to 23 YOY Qtrly Claims'!$D$23:$D$26</c:f>
              <c:numCache>
                <c:formatCode>_(* #,##0_);_(* \(#,##0\);_(* "-"??_);_(@_)</c:formatCode>
                <c:ptCount val="4"/>
                <c:pt idx="0">
                  <c:v>24787</c:v>
                </c:pt>
                <c:pt idx="1">
                  <c:v>25110</c:v>
                </c:pt>
                <c:pt idx="2">
                  <c:v>25065</c:v>
                </c:pt>
                <c:pt idx="3">
                  <c:v>26521</c:v>
                </c:pt>
              </c:numCache>
            </c:numRef>
          </c:val>
          <c:extLst>
            <c:ext xmlns:c16="http://schemas.microsoft.com/office/drawing/2014/chart" uri="{C3380CC4-5D6E-409C-BE32-E72D297353CC}">
              <c16:uniqueId val="{00000000-DE71-4389-A2A0-F942DBCF30F4}"/>
            </c:ext>
          </c:extLst>
        </c:ser>
        <c:ser>
          <c:idx val="1"/>
          <c:order val="1"/>
          <c:tx>
            <c:strRef>
              <c:f>'22 to 23 YOY Qtrly Claims'!$E$22</c:f>
              <c:strCache>
                <c:ptCount val="1"/>
                <c:pt idx="0">
                  <c:v>25-26</c:v>
                </c:pt>
              </c:strCache>
            </c:strRef>
          </c:tx>
          <c:spPr>
            <a:solidFill>
              <a:schemeClr val="accent2"/>
            </a:solidFill>
            <a:ln>
              <a:noFill/>
            </a:ln>
            <a:effectLst/>
          </c:spPr>
          <c:invertIfNegative val="0"/>
          <c:dLbls>
            <c:dLbl>
              <c:idx val="2"/>
              <c:layout>
                <c:manualLayout>
                  <c:x val="0"/>
                  <c:y val="1.109765993169783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E71-4389-A2A0-F942DBCF30F4}"/>
                </c:ext>
              </c:extLst>
            </c:dLbl>
            <c:dLbl>
              <c:idx val="3"/>
              <c:layout>
                <c:manualLayout>
                  <c:x val="0"/>
                  <c:y val="0"/>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fld id="{3D6DEB39-549F-4991-9D15-A650DC04AB42}" type="VALUE">
                      <a:rPr lang="en-US"/>
                      <a:pPr>
                        <a:defRPr sz="1200" b="1"/>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5.9875635750588012E-2"/>
                      <c:h val="3.995516209459482E-2"/>
                    </c:manualLayout>
                  </c15:layout>
                  <c15:dlblFieldTable/>
                  <c15:showDataLabelsRange val="0"/>
                </c:ext>
                <c:ext xmlns:c16="http://schemas.microsoft.com/office/drawing/2014/chart" uri="{C3380CC4-5D6E-409C-BE32-E72D297353CC}">
                  <c16:uniqueId val="{00000002-DE71-4389-A2A0-F942DBCF30F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 to 23 YOY Qtrly Claims'!$C$23:$C$26</c:f>
              <c:strCache>
                <c:ptCount val="4"/>
                <c:pt idx="0">
                  <c:v>June, July, Aug</c:v>
                </c:pt>
                <c:pt idx="1">
                  <c:v>Sept, Oct, Nov</c:v>
                </c:pt>
                <c:pt idx="2">
                  <c:v>Dec, Jan, Feb</c:v>
                </c:pt>
                <c:pt idx="3">
                  <c:v>March, April, May</c:v>
                </c:pt>
              </c:strCache>
            </c:strRef>
          </c:cat>
          <c:val>
            <c:numRef>
              <c:f>'22 to 23 YOY Qtrly Claims'!$E$23:$E$26</c:f>
              <c:numCache>
                <c:formatCode>_(* #,##0_);_(* \(#,##0\);_(* "-"??_);_(@_)</c:formatCode>
                <c:ptCount val="4"/>
                <c:pt idx="0">
                  <c:v>27452</c:v>
                </c:pt>
                <c:pt idx="1">
                  <c:v>27504</c:v>
                </c:pt>
                <c:pt idx="2">
                  <c:v>27355</c:v>
                </c:pt>
                <c:pt idx="3">
                  <c:v>30399</c:v>
                </c:pt>
              </c:numCache>
            </c:numRef>
          </c:val>
          <c:extLst>
            <c:ext xmlns:c16="http://schemas.microsoft.com/office/drawing/2014/chart" uri="{C3380CC4-5D6E-409C-BE32-E72D297353CC}">
              <c16:uniqueId val="{00000003-DE71-4389-A2A0-F942DBCF30F4}"/>
            </c:ext>
          </c:extLst>
        </c:ser>
        <c:dLbls>
          <c:dLblPos val="outEnd"/>
          <c:showLegendKey val="0"/>
          <c:showVal val="1"/>
          <c:showCatName val="0"/>
          <c:showSerName val="0"/>
          <c:showPercent val="0"/>
          <c:showBubbleSize val="0"/>
        </c:dLbls>
        <c:gapWidth val="219"/>
        <c:overlap val="-27"/>
        <c:axId val="1148920895"/>
        <c:axId val="1568765839"/>
      </c:barChart>
      <c:catAx>
        <c:axId val="1148920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68765839"/>
        <c:crosses val="autoZero"/>
        <c:auto val="1"/>
        <c:lblAlgn val="ctr"/>
        <c:lblOffset val="100"/>
        <c:noMultiLvlLbl val="0"/>
      </c:catAx>
      <c:valAx>
        <c:axId val="1568765839"/>
        <c:scaling>
          <c:orientation val="minMax"/>
          <c:max val="30500"/>
          <c:min val="2100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8920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b="1" baseline="0" dirty="0">
                <a:solidFill>
                  <a:schemeClr val="accent1"/>
                </a:solidFill>
              </a:rPr>
              <a:t>24-25 to 25-26 YOY Quarterly Claims Filed Comparison</a:t>
            </a:r>
            <a:r>
              <a:rPr lang="en-US" sz="2400" b="1" i="0" u="none" strike="noStrike" kern="1200" spc="0" baseline="0" dirty="0">
                <a:solidFill>
                  <a:schemeClr val="accent1"/>
                </a:solidFill>
              </a:rPr>
              <a:t> </a:t>
            </a:r>
            <a:endParaRPr lang="en-US" sz="2400" b="1" baseline="0" dirty="0">
              <a:solidFill>
                <a:schemeClr val="accent1"/>
              </a:solidFill>
            </a:endParaRPr>
          </a:p>
          <a:p>
            <a:pPr>
              <a:defRPr/>
            </a:pPr>
            <a:r>
              <a:rPr lang="en-US" sz="2000" b="1" dirty="0">
                <a:solidFill>
                  <a:schemeClr val="accent1"/>
                </a:solidFill>
              </a:rPr>
              <a:t>Year Over Year Increase</a:t>
            </a:r>
            <a:r>
              <a:rPr lang="en-US" sz="2000" b="1" baseline="0" dirty="0">
                <a:solidFill>
                  <a:schemeClr val="accent1"/>
                </a:solidFill>
              </a:rPr>
              <a:t> of 10,923</a:t>
            </a:r>
            <a:r>
              <a:rPr lang="en-US" sz="2000" b="1" dirty="0">
                <a:solidFill>
                  <a:schemeClr val="accent1"/>
                </a:solidFill>
              </a:rPr>
              <a:t> Claims</a:t>
            </a:r>
            <a:r>
              <a:rPr lang="en-US" sz="2000" b="1" baseline="0" dirty="0">
                <a:solidFill>
                  <a:schemeClr val="accent1"/>
                </a:solidFill>
              </a:rPr>
              <a:t> 9.60% Including Bonding 2</a:t>
            </a:r>
            <a:r>
              <a:rPr lang="en-US" sz="2000" b="1" baseline="30000" dirty="0">
                <a:solidFill>
                  <a:schemeClr val="accent1"/>
                </a:solidFill>
              </a:rPr>
              <a:t>nd</a:t>
            </a:r>
            <a:r>
              <a:rPr lang="en-US" sz="2000" b="1" baseline="0" dirty="0">
                <a:solidFill>
                  <a:schemeClr val="accent1"/>
                </a:solidFill>
              </a:rPr>
              <a:t> Reason </a:t>
            </a:r>
            <a:endParaRPr lang="en-US" sz="2000" b="1" dirty="0">
              <a:solidFill>
                <a:schemeClr val="accent1"/>
              </a:solidFill>
            </a:endParaRPr>
          </a:p>
        </c:rich>
      </c:tx>
      <c:layout>
        <c:manualLayout>
          <c:xMode val="edge"/>
          <c:yMode val="edge"/>
          <c:x val="0.14108102365281266"/>
          <c:y val="2.785078322947628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427446454434945E-2"/>
          <c:y val="0.17073626607197681"/>
          <c:w val="0.93603318329489504"/>
          <c:h val="0.69938775776072848"/>
        </c:manualLayout>
      </c:layout>
      <c:barChart>
        <c:barDir val="col"/>
        <c:grouping val="clustered"/>
        <c:varyColors val="0"/>
        <c:ser>
          <c:idx val="0"/>
          <c:order val="0"/>
          <c:tx>
            <c:v>24-25</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 to 23 YOY Qtrly Claims'!$C$23:$C$26</c:f>
              <c:strCache>
                <c:ptCount val="4"/>
                <c:pt idx="0">
                  <c:v>June, July, Aug</c:v>
                </c:pt>
                <c:pt idx="1">
                  <c:v>Sept, Oct, Nov</c:v>
                </c:pt>
                <c:pt idx="2">
                  <c:v>Dec, Jan, Feb</c:v>
                </c:pt>
                <c:pt idx="3">
                  <c:v>March, April, May</c:v>
                </c:pt>
              </c:strCache>
            </c:strRef>
          </c:cat>
          <c:val>
            <c:numRef>
              <c:f>'22 to 23 YOY Qtrly Claims'!$D$23:$D$26</c:f>
              <c:numCache>
                <c:formatCode>_(* #,##0_);_(* \(#,##0\);_(* "-"??_);_(@_)</c:formatCode>
                <c:ptCount val="4"/>
                <c:pt idx="0">
                  <c:v>27948</c:v>
                </c:pt>
                <c:pt idx="1">
                  <c:v>28138</c:v>
                </c:pt>
                <c:pt idx="2">
                  <c:v>27973</c:v>
                </c:pt>
                <c:pt idx="3">
                  <c:v>29671</c:v>
                </c:pt>
              </c:numCache>
            </c:numRef>
          </c:val>
          <c:extLst>
            <c:ext xmlns:c16="http://schemas.microsoft.com/office/drawing/2014/chart" uri="{C3380CC4-5D6E-409C-BE32-E72D297353CC}">
              <c16:uniqueId val="{00000000-6C13-4398-8562-97E2B140F732}"/>
            </c:ext>
          </c:extLst>
        </c:ser>
        <c:ser>
          <c:idx val="1"/>
          <c:order val="1"/>
          <c:tx>
            <c:v>25-26</c:v>
          </c:tx>
          <c:spPr>
            <a:solidFill>
              <a:schemeClr val="accent2"/>
            </a:solidFill>
            <a:ln>
              <a:noFill/>
            </a:ln>
            <a:effectLst/>
          </c:spPr>
          <c:invertIfNegative val="0"/>
          <c:dLbls>
            <c:dLbl>
              <c:idx val="1"/>
              <c:layout>
                <c:manualLayout>
                  <c:x val="-2.3384352958636212E-3"/>
                  <c:y val="2.142367940728944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13-4398-8562-97E2B140F732}"/>
                </c:ext>
              </c:extLst>
            </c:dLbl>
            <c:dLbl>
              <c:idx val="2"/>
              <c:layout>
                <c:manualLayout>
                  <c:x val="0"/>
                  <c:y val="6.81289874190703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C13-4398-8562-97E2B140F732}"/>
                </c:ext>
              </c:extLst>
            </c:dLbl>
            <c:dLbl>
              <c:idx val="3"/>
              <c:layout>
                <c:manualLayout>
                  <c:x val="0"/>
                  <c:y val="6.4271038221867952E-3"/>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fld id="{3D6DEB39-549F-4991-9D15-A650DC04AB42}" type="VALUE">
                      <a:rPr lang="en-US"/>
                      <a:pPr>
                        <a:defRPr sz="1200" b="1"/>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5.9875635750588012E-2"/>
                      <c:h val="3.995516209459482E-2"/>
                    </c:manualLayout>
                  </c15:layout>
                  <c15:dlblFieldTable/>
                  <c15:showDataLabelsRange val="0"/>
                </c:ext>
                <c:ext xmlns:c16="http://schemas.microsoft.com/office/drawing/2014/chart" uri="{C3380CC4-5D6E-409C-BE32-E72D297353CC}">
                  <c16:uniqueId val="{00000003-6C13-4398-8562-97E2B140F73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'22 to 23 YOY Qtrly Claims'!$C$23:$C$26</c:f>
              <c:strCache>
                <c:ptCount val="4"/>
                <c:pt idx="0">
                  <c:v>June, July, Aug</c:v>
                </c:pt>
                <c:pt idx="1">
                  <c:v>Sept, Oct, Nov</c:v>
                </c:pt>
                <c:pt idx="2">
                  <c:v>Dec, Jan, Feb</c:v>
                </c:pt>
                <c:pt idx="3">
                  <c:v>March, April, May</c:v>
                </c:pt>
              </c:strCache>
            </c:strRef>
          </c:cat>
          <c:val>
            <c:numRef>
              <c:f>'22 to 23 YOY Qtrly Claims'!$E$23:$E$26</c:f>
              <c:numCache>
                <c:formatCode>_(* #,##0_);_(* \(#,##0\);_(* "-"??_);_(@_)</c:formatCode>
                <c:ptCount val="4"/>
                <c:pt idx="0">
                  <c:v>30760</c:v>
                </c:pt>
                <c:pt idx="1">
                  <c:v>30538</c:v>
                </c:pt>
                <c:pt idx="2">
                  <c:v>30496</c:v>
                </c:pt>
                <c:pt idx="3">
                  <c:v>32859</c:v>
                </c:pt>
              </c:numCache>
            </c:numRef>
          </c:val>
          <c:extLst>
            <c:ext xmlns:c16="http://schemas.microsoft.com/office/drawing/2014/chart" uri="{C3380CC4-5D6E-409C-BE32-E72D297353CC}">
              <c16:uniqueId val="{00000004-6C13-4398-8562-97E2B140F732}"/>
            </c:ext>
          </c:extLst>
        </c:ser>
        <c:dLbls>
          <c:dLblPos val="outEnd"/>
          <c:showLegendKey val="0"/>
          <c:showVal val="1"/>
          <c:showCatName val="0"/>
          <c:showSerName val="0"/>
          <c:showPercent val="0"/>
          <c:showBubbleSize val="0"/>
        </c:dLbls>
        <c:gapWidth val="219"/>
        <c:overlap val="-27"/>
        <c:axId val="1148920895"/>
        <c:axId val="1568765839"/>
      </c:barChart>
      <c:catAx>
        <c:axId val="1148920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68765839"/>
        <c:crosses val="autoZero"/>
        <c:auto val="1"/>
        <c:lblAlgn val="ctr"/>
        <c:lblOffset val="100"/>
        <c:noMultiLvlLbl val="0"/>
      </c:catAx>
      <c:valAx>
        <c:axId val="1568765839"/>
        <c:scaling>
          <c:orientation val="minMax"/>
          <c:max val="33000"/>
          <c:min val="2250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8920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b="1" dirty="0">
                <a:solidFill>
                  <a:schemeClr val="tx2"/>
                </a:solidFill>
              </a:rPr>
              <a:t>Leave Reason by Gender 12 Month Trend</a:t>
            </a:r>
            <a:r>
              <a:rPr lang="en-US" sz="2000" b="1" baseline="0" dirty="0">
                <a:solidFill>
                  <a:schemeClr val="tx2"/>
                </a:solidFill>
              </a:rPr>
              <a:t> June 2025-May</a:t>
            </a:r>
            <a:r>
              <a:rPr lang="en-US" sz="2000" b="1" dirty="0">
                <a:solidFill>
                  <a:schemeClr val="tx2"/>
                </a:solidFill>
              </a:rPr>
              <a:t> </a:t>
            </a:r>
            <a:r>
              <a:rPr lang="en-US" sz="2000" b="1" baseline="0" dirty="0">
                <a:solidFill>
                  <a:schemeClr val="tx2"/>
                </a:solidFill>
              </a:rPr>
              <a:t>2026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927436971516717"/>
          <c:y val="7.9680745978223735E-2"/>
          <c:w val="0.7708900933772711"/>
          <c:h val="0.76879046225952308"/>
        </c:manualLayout>
      </c:layout>
      <c:barChart>
        <c:barDir val="bar"/>
        <c:grouping val="clustered"/>
        <c:varyColors val="0"/>
        <c:ser>
          <c:idx val="0"/>
          <c:order val="0"/>
          <c:tx>
            <c:strRef>
              <c:f>Sheet1!$B$1</c:f>
              <c:strCache>
                <c:ptCount val="1"/>
                <c:pt idx="0">
                  <c:v>Male</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Bonding</c:v>
                </c:pt>
                <c:pt idx="1">
                  <c:v>Pregnancy/Childbirth</c:v>
                </c:pt>
                <c:pt idx="2">
                  <c:v>Caregiver</c:v>
                </c:pt>
                <c:pt idx="3">
                  <c:v>Own Injury/ Illness</c:v>
                </c:pt>
              </c:strCache>
            </c:strRef>
          </c:cat>
          <c:val>
            <c:numRef>
              <c:f>Sheet1!$B$2:$B$5</c:f>
              <c:numCache>
                <c:formatCode>General</c:formatCode>
                <c:ptCount val="4"/>
                <c:pt idx="0" formatCode="#,##0">
                  <c:v>13805</c:v>
                </c:pt>
                <c:pt idx="2" formatCode="#,##0">
                  <c:v>5860</c:v>
                </c:pt>
                <c:pt idx="3" formatCode="#,##0">
                  <c:v>22803</c:v>
                </c:pt>
              </c:numCache>
            </c:numRef>
          </c:val>
          <c:extLst>
            <c:ext xmlns:c16="http://schemas.microsoft.com/office/drawing/2014/chart" uri="{C3380CC4-5D6E-409C-BE32-E72D297353CC}">
              <c16:uniqueId val="{00000000-C5BD-4718-9EA0-7608B9268D4C}"/>
            </c:ext>
          </c:extLst>
        </c:ser>
        <c:ser>
          <c:idx val="1"/>
          <c:order val="1"/>
          <c:tx>
            <c:strRef>
              <c:f>Sheet1!$C$1</c:f>
              <c:strCache>
                <c:ptCount val="1"/>
                <c:pt idx="0">
                  <c:v>Female</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Bonding</c:v>
                </c:pt>
                <c:pt idx="1">
                  <c:v>Pregnancy/Childbirth</c:v>
                </c:pt>
                <c:pt idx="2">
                  <c:v>Caregiver</c:v>
                </c:pt>
                <c:pt idx="3">
                  <c:v>Own Injury/ Illness</c:v>
                </c:pt>
              </c:strCache>
            </c:strRef>
          </c:cat>
          <c:val>
            <c:numRef>
              <c:f>Sheet1!$C$2:$C$5</c:f>
              <c:numCache>
                <c:formatCode>#,##0</c:formatCode>
                <c:ptCount val="4"/>
                <c:pt idx="0">
                  <c:v>14537</c:v>
                </c:pt>
                <c:pt idx="1">
                  <c:v>15254</c:v>
                </c:pt>
                <c:pt idx="2">
                  <c:v>11332</c:v>
                </c:pt>
                <c:pt idx="3">
                  <c:v>37036</c:v>
                </c:pt>
              </c:numCache>
            </c:numRef>
          </c:val>
          <c:extLst>
            <c:ext xmlns:c16="http://schemas.microsoft.com/office/drawing/2014/chart" uri="{C3380CC4-5D6E-409C-BE32-E72D297353CC}">
              <c16:uniqueId val="{00000001-C5BD-4718-9EA0-7608B9268D4C}"/>
            </c:ext>
          </c:extLst>
        </c:ser>
        <c:dLbls>
          <c:dLblPos val="outEnd"/>
          <c:showLegendKey val="0"/>
          <c:showVal val="1"/>
          <c:showCatName val="0"/>
          <c:showSerName val="0"/>
          <c:showPercent val="0"/>
          <c:showBubbleSize val="0"/>
        </c:dLbls>
        <c:gapWidth val="150"/>
        <c:axId val="1082966008"/>
        <c:axId val="1082966336"/>
      </c:barChart>
      <c:catAx>
        <c:axId val="10829660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50" b="1"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082966336"/>
        <c:crosses val="autoZero"/>
        <c:auto val="1"/>
        <c:lblAlgn val="ctr"/>
        <c:lblOffset val="100"/>
        <c:noMultiLvlLbl val="0"/>
      </c:catAx>
      <c:valAx>
        <c:axId val="108296633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1082966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highlight>
                  <a:srgbClr val="FFFF00"/>
                </a:highlight>
                <a:latin typeface="+mn-lt"/>
                <a:ea typeface="+mn-ea"/>
                <a:cs typeface="+mn-cs"/>
              </a:defRPr>
            </a:pPr>
            <a:r>
              <a:rPr lang="en-US" sz="1600" b="1" baseline="0" dirty="0">
                <a:solidFill>
                  <a:srgbClr val="0062AC"/>
                </a:solidFill>
              </a:rPr>
              <a:t>June-May 2025-2026 Actual Claims Filed Plus Bonding as a 2</a:t>
            </a:r>
            <a:r>
              <a:rPr lang="en-US" sz="1600" b="1" baseline="30000" dirty="0">
                <a:solidFill>
                  <a:srgbClr val="0062AC"/>
                </a:solidFill>
              </a:rPr>
              <a:t>nd</a:t>
            </a:r>
            <a:r>
              <a:rPr lang="en-US" sz="1600" b="1" baseline="0" dirty="0">
                <a:solidFill>
                  <a:srgbClr val="0062AC"/>
                </a:solidFill>
              </a:rPr>
              <a:t> Reason</a:t>
            </a:r>
          </a:p>
          <a:p>
            <a:pPr>
              <a:defRPr>
                <a:highlight>
                  <a:srgbClr val="FFFF00"/>
                </a:highlight>
              </a:defRPr>
            </a:pPr>
            <a:endParaRPr lang="en-US" sz="1600" b="1" baseline="0" dirty="0">
              <a:solidFill>
                <a:srgbClr val="0062AC"/>
              </a:solidFill>
            </a:endParaRPr>
          </a:p>
          <a:p>
            <a:pPr>
              <a:defRPr>
                <a:highlight>
                  <a:srgbClr val="FFFF00"/>
                </a:highlight>
              </a:defRPr>
            </a:pPr>
            <a:r>
              <a:rPr lang="en-US" sz="1600" b="1" baseline="0" dirty="0">
                <a:solidFill>
                  <a:srgbClr val="0062AC"/>
                </a:solidFill>
              </a:rPr>
              <a:t>11,943  Incremental  Cases for  Bonding as a 2</a:t>
            </a:r>
            <a:r>
              <a:rPr lang="en-US" sz="1600" b="1" baseline="30000" dirty="0">
                <a:solidFill>
                  <a:srgbClr val="0062AC"/>
                </a:solidFill>
              </a:rPr>
              <a:t>nd</a:t>
            </a:r>
            <a:r>
              <a:rPr lang="en-US" sz="1600" b="1" baseline="0" dirty="0">
                <a:solidFill>
                  <a:srgbClr val="0062AC"/>
                </a:solidFill>
              </a:rPr>
              <a:t> Reason Over Actual Claims Filed  10.60% Increase</a:t>
            </a:r>
            <a:endParaRPr lang="en-US" sz="1600" b="1" dirty="0">
              <a:solidFill>
                <a:srgbClr val="0062AC"/>
              </a:solidFill>
            </a:endParaRPr>
          </a:p>
        </c:rich>
      </c:tx>
      <c:layout>
        <c:manualLayout>
          <c:xMode val="edge"/>
          <c:yMode val="edge"/>
          <c:x val="0.13265921513402809"/>
          <c:y val="2.686818037011447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highlight>
                <a:srgbClr val="FFFF00"/>
              </a:highlight>
              <a:latin typeface="+mn-lt"/>
              <a:ea typeface="+mn-ea"/>
              <a:cs typeface="+mn-cs"/>
            </a:defRPr>
          </a:pPr>
          <a:endParaRPr lang="en-US"/>
        </a:p>
      </c:txPr>
    </c:title>
    <c:autoTitleDeleted val="0"/>
    <c:plotArea>
      <c:layout>
        <c:manualLayout>
          <c:layoutTarget val="inner"/>
          <c:xMode val="edge"/>
          <c:yMode val="edge"/>
          <c:x val="5.2293248730969299E-2"/>
          <c:y val="0.19861755807379122"/>
          <c:w val="0.92961538903503904"/>
          <c:h val="0.64326778425838449"/>
        </c:manualLayout>
      </c:layout>
      <c:barChart>
        <c:barDir val="col"/>
        <c:grouping val="stacked"/>
        <c:varyColors val="0"/>
        <c:ser>
          <c:idx val="0"/>
          <c:order val="0"/>
          <c:tx>
            <c:strRef>
              <c:f>Sheet6!$E$14</c:f>
              <c:strCache>
                <c:ptCount val="1"/>
                <c:pt idx="0">
                  <c:v>Claims Received Actual</c:v>
                </c:pt>
              </c:strCache>
            </c:strRef>
          </c:tx>
          <c:spPr>
            <a:solidFill>
              <a:srgbClr val="0062AC"/>
            </a:solidFill>
            <a:ln>
              <a:noFill/>
            </a:ln>
            <a:effectLst/>
          </c:spPr>
          <c:invertIfNegative val="0"/>
          <c:dLbls>
            <c:dLbl>
              <c:idx val="0"/>
              <c:layout>
                <c:manualLayout>
                  <c:x val="-4.8243632623977822E-3"/>
                  <c:y val="-0.1209068116655151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554-4576-8A52-2CD5B2100F5C}"/>
                </c:ext>
              </c:extLst>
            </c:dLbl>
            <c:dLbl>
              <c:idx val="1"/>
              <c:layout>
                <c:manualLayout>
                  <c:x val="-3.6182724467983371E-3"/>
                  <c:y val="-0.10523370644961511"/>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5.0378413367588845E-2"/>
                      <c:h val="3.727960026353383E-2"/>
                    </c:manualLayout>
                  </c15:layout>
                </c:ext>
                <c:ext xmlns:c16="http://schemas.microsoft.com/office/drawing/2014/chart" uri="{C3380CC4-5D6E-409C-BE32-E72D297353CC}">
                  <c16:uniqueId val="{00000001-2554-4576-8A52-2CD5B2100F5C}"/>
                </c:ext>
              </c:extLst>
            </c:dLbl>
            <c:dLbl>
              <c:idx val="2"/>
              <c:layout>
                <c:manualLayout>
                  <c:x val="-1.2060908155994456E-3"/>
                  <c:y val="-0.1164287816038293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554-4576-8A52-2CD5B2100F5C}"/>
                </c:ext>
              </c:extLst>
            </c:dLbl>
            <c:dLbl>
              <c:idx val="3"/>
              <c:layout>
                <c:manualLayout>
                  <c:x val="0"/>
                  <c:y val="-0.1074727214804579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554-4576-8A52-2CD5B2100F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Sheet6!$F$13:$I$13</c:f>
              <c:strCache>
                <c:ptCount val="4"/>
                <c:pt idx="0">
                  <c:v>June, July, August</c:v>
                </c:pt>
                <c:pt idx="1">
                  <c:v>Sept, Oct, Nov</c:v>
                </c:pt>
                <c:pt idx="2">
                  <c:v>Dec, Jan, Feb</c:v>
                </c:pt>
                <c:pt idx="3">
                  <c:v>Mar, April, May</c:v>
                </c:pt>
              </c:strCache>
            </c:strRef>
          </c:cat>
          <c:val>
            <c:numRef>
              <c:f>Sheet6!$F$14:$I$14</c:f>
              <c:numCache>
                <c:formatCode>_(* #,##0_);_(* \(#,##0\);_(* "-"_);_(@_)</c:formatCode>
                <c:ptCount val="4"/>
                <c:pt idx="0">
                  <c:v>27452</c:v>
                </c:pt>
                <c:pt idx="1">
                  <c:v>27504</c:v>
                </c:pt>
                <c:pt idx="2">
                  <c:v>27355</c:v>
                </c:pt>
                <c:pt idx="3">
                  <c:v>30399</c:v>
                </c:pt>
              </c:numCache>
            </c:numRef>
          </c:val>
          <c:extLst>
            <c:ext xmlns:c16="http://schemas.microsoft.com/office/drawing/2014/chart" uri="{C3380CC4-5D6E-409C-BE32-E72D297353CC}">
              <c16:uniqueId val="{00000004-2554-4576-8A52-2CD5B2100F5C}"/>
            </c:ext>
          </c:extLst>
        </c:ser>
        <c:ser>
          <c:idx val="1"/>
          <c:order val="1"/>
          <c:tx>
            <c:strRef>
              <c:f>Sheet6!$E$15</c:f>
              <c:strCache>
                <c:ptCount val="1"/>
                <c:pt idx="0">
                  <c:v>Bonding 2nd Reason</c:v>
                </c:pt>
              </c:strCache>
            </c:strRef>
          </c:tx>
          <c:spPr>
            <a:solidFill>
              <a:srgbClr val="FF9900"/>
            </a:solidFill>
            <a:ln>
              <a:noFill/>
            </a:ln>
            <a:effectLst/>
          </c:spPr>
          <c:invertIfNegative val="0"/>
          <c:dLbls>
            <c:dLbl>
              <c:idx val="0"/>
              <c:layout>
                <c:manualLayout>
                  <c:x val="-2.6920883329733906E-17"/>
                  <c:y val="-1.356621890429459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554-4576-8A52-2CD5B2100F5C}"/>
                </c:ext>
              </c:extLst>
            </c:dLbl>
            <c:dLbl>
              <c:idx val="1"/>
              <c:layout>
                <c:manualLayout>
                  <c:x val="-5.3841766659467811E-17"/>
                  <c:y val="-2.034932835644189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554-4576-8A52-2CD5B2100F5C}"/>
                </c:ext>
              </c:extLst>
            </c:dLbl>
            <c:dLbl>
              <c:idx val="2"/>
              <c:layout>
                <c:manualLayout>
                  <c:x val="-1.0768353331893562E-16"/>
                  <c:y val="-2.034932835644189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554-4576-8A52-2CD5B2100F5C}"/>
                </c:ext>
              </c:extLst>
            </c:dLbl>
            <c:dLbl>
              <c:idx val="3"/>
              <c:layout>
                <c:manualLayout>
                  <c:x val="0"/>
                  <c:y val="-4.610079058386636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554-4576-8A52-2CD5B2100F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Sheet6!$F$13:$I$13</c:f>
              <c:strCache>
                <c:ptCount val="4"/>
                <c:pt idx="0">
                  <c:v>June, July, August</c:v>
                </c:pt>
                <c:pt idx="1">
                  <c:v>Sept, Oct, Nov</c:v>
                </c:pt>
                <c:pt idx="2">
                  <c:v>Dec, Jan, Feb</c:v>
                </c:pt>
                <c:pt idx="3">
                  <c:v>Mar, April, May</c:v>
                </c:pt>
              </c:strCache>
            </c:strRef>
          </c:cat>
          <c:val>
            <c:numRef>
              <c:f>Sheet6!$F$15:$I$15</c:f>
              <c:numCache>
                <c:formatCode>_(* #,##0_);_(* \(#,##0\);_(* "-"_);_(@_)</c:formatCode>
                <c:ptCount val="4"/>
                <c:pt idx="0">
                  <c:v>3308</c:v>
                </c:pt>
                <c:pt idx="1">
                  <c:v>3034</c:v>
                </c:pt>
                <c:pt idx="2">
                  <c:v>3141</c:v>
                </c:pt>
                <c:pt idx="3">
                  <c:v>2460</c:v>
                </c:pt>
              </c:numCache>
            </c:numRef>
          </c:val>
          <c:extLst>
            <c:ext xmlns:c16="http://schemas.microsoft.com/office/drawing/2014/chart" uri="{C3380CC4-5D6E-409C-BE32-E72D297353CC}">
              <c16:uniqueId val="{00000009-2554-4576-8A52-2CD5B2100F5C}"/>
            </c:ext>
          </c:extLst>
        </c:ser>
        <c:dLbls>
          <c:dLblPos val="ctr"/>
          <c:showLegendKey val="0"/>
          <c:showVal val="1"/>
          <c:showCatName val="0"/>
          <c:showSerName val="0"/>
          <c:showPercent val="0"/>
          <c:showBubbleSize val="0"/>
        </c:dLbls>
        <c:gapWidth val="150"/>
        <c:overlap val="100"/>
        <c:axId val="877634432"/>
        <c:axId val="941118448"/>
      </c:barChart>
      <c:catAx>
        <c:axId val="87763443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baseline="0" dirty="0">
                    <a:solidFill>
                      <a:sysClr val="windowText" lastClr="000000"/>
                    </a:solidFill>
                  </a:rPr>
                  <a:t>June-May 2025-2026  Incremental Cases Not Filed Separately Due to Pregnancy and Bonding Case Streamlining</a:t>
                </a:r>
              </a:p>
            </c:rich>
          </c:tx>
          <c:layout>
            <c:manualLayout>
              <c:xMode val="edge"/>
              <c:yMode val="edge"/>
              <c:x val="0.14151006248956147"/>
              <c:y val="0.8966618754095678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941118448"/>
        <c:crosses val="autoZero"/>
        <c:auto val="1"/>
        <c:lblAlgn val="ctr"/>
        <c:lblOffset val="100"/>
        <c:noMultiLvlLbl val="0"/>
      </c:catAx>
      <c:valAx>
        <c:axId val="941118448"/>
        <c:scaling>
          <c:orientation val="minMax"/>
          <c:max val="33000"/>
          <c:min val="1450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877634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600" b="1" i="0" baseline="0" dirty="0">
                <a:solidFill>
                  <a:schemeClr val="tx2"/>
                </a:solidFill>
              </a:rPr>
              <a:t>Claim Payments-52 Week Trend</a:t>
            </a:r>
          </a:p>
        </c:rich>
      </c:tx>
      <c:layout>
        <c:manualLayout>
          <c:xMode val="edge"/>
          <c:yMode val="edge"/>
          <c:x val="0.37851169451628452"/>
          <c:y val="2.2730046432363291E-2"/>
        </c:manualLayout>
      </c:layout>
      <c:overlay val="0"/>
      <c:spPr>
        <a:noFill/>
        <a:ln>
          <a:solidFill>
            <a:schemeClr val="tx2"/>
          </a:solid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634614746184923"/>
          <c:y val="9.0552001312335956E-2"/>
          <c:w val="0.83792865494539825"/>
          <c:h val="0.77047063648293967"/>
        </c:manualLayout>
      </c:layout>
      <c:lineChart>
        <c:grouping val="standard"/>
        <c:varyColors val="0"/>
        <c:ser>
          <c:idx val="0"/>
          <c:order val="0"/>
          <c:spPr>
            <a:ln w="28575" cap="rnd">
              <a:solidFill>
                <a:schemeClr val="tx2"/>
              </a:solidFill>
              <a:round/>
            </a:ln>
            <a:effectLst/>
          </c:spPr>
          <c:marker>
            <c:symbol val="none"/>
          </c:marker>
          <c:trendline>
            <c:spPr>
              <a:ln w="38100" cap="rnd">
                <a:solidFill>
                  <a:srgbClr val="00B0F0"/>
                </a:solidFill>
                <a:prstDash val="solid"/>
              </a:ln>
              <a:effectLst/>
            </c:spPr>
            <c:trendlineType val="linear"/>
            <c:dispRSqr val="0"/>
            <c:dispEq val="0"/>
          </c:trendline>
          <c:cat>
            <c:numRef>
              <c:extLst>
                <c:ext xmlns:c15="http://schemas.microsoft.com/office/drawing/2012/chart" uri="{02D57815-91ED-43cb-92C2-25804820EDAC}">
                  <c15:fullRef>
                    <c15:sqref>'Weekly Payments Mar 23 Forward'!$A$129:$A$181</c15:sqref>
                  </c15:fullRef>
                </c:ext>
              </c:extLst>
              <c:f>'Weekly Payments Mar 23 Forward'!$A$130:$A$181</c:f>
              <c:numCache>
                <c:formatCode>m/d/yyyy</c:formatCode>
                <c:ptCount val="52"/>
                <c:pt idx="0">
                  <c:v>45815</c:v>
                </c:pt>
                <c:pt idx="1">
                  <c:v>45822</c:v>
                </c:pt>
                <c:pt idx="2">
                  <c:v>45829</c:v>
                </c:pt>
                <c:pt idx="3">
                  <c:v>45836</c:v>
                </c:pt>
                <c:pt idx="4">
                  <c:v>45843</c:v>
                </c:pt>
                <c:pt idx="5">
                  <c:v>45850</c:v>
                </c:pt>
                <c:pt idx="6">
                  <c:v>45857</c:v>
                </c:pt>
                <c:pt idx="7">
                  <c:v>45864</c:v>
                </c:pt>
                <c:pt idx="8">
                  <c:v>45871</c:v>
                </c:pt>
                <c:pt idx="9">
                  <c:v>45878</c:v>
                </c:pt>
                <c:pt idx="10">
                  <c:v>45885</c:v>
                </c:pt>
                <c:pt idx="11">
                  <c:v>45892</c:v>
                </c:pt>
                <c:pt idx="12">
                  <c:v>45899</c:v>
                </c:pt>
                <c:pt idx="13">
                  <c:v>45906</c:v>
                </c:pt>
                <c:pt idx="14">
                  <c:v>45913</c:v>
                </c:pt>
                <c:pt idx="15">
                  <c:v>45920</c:v>
                </c:pt>
                <c:pt idx="16">
                  <c:v>45927</c:v>
                </c:pt>
                <c:pt idx="17">
                  <c:v>45934</c:v>
                </c:pt>
                <c:pt idx="18">
                  <c:v>45941</c:v>
                </c:pt>
                <c:pt idx="19">
                  <c:v>45948</c:v>
                </c:pt>
                <c:pt idx="20">
                  <c:v>45955</c:v>
                </c:pt>
                <c:pt idx="21">
                  <c:v>45962</c:v>
                </c:pt>
                <c:pt idx="22">
                  <c:v>45969</c:v>
                </c:pt>
                <c:pt idx="23">
                  <c:v>45976</c:v>
                </c:pt>
                <c:pt idx="24">
                  <c:v>45983</c:v>
                </c:pt>
                <c:pt idx="25">
                  <c:v>45990</c:v>
                </c:pt>
                <c:pt idx="26">
                  <c:v>45997</c:v>
                </c:pt>
                <c:pt idx="27">
                  <c:v>46004</c:v>
                </c:pt>
                <c:pt idx="28">
                  <c:v>46011</c:v>
                </c:pt>
                <c:pt idx="29">
                  <c:v>46018</c:v>
                </c:pt>
                <c:pt idx="30">
                  <c:v>46025</c:v>
                </c:pt>
                <c:pt idx="31">
                  <c:v>46032</c:v>
                </c:pt>
                <c:pt idx="32">
                  <c:v>46039</c:v>
                </c:pt>
                <c:pt idx="33">
                  <c:v>46046</c:v>
                </c:pt>
                <c:pt idx="34">
                  <c:v>46053</c:v>
                </c:pt>
                <c:pt idx="35">
                  <c:v>46060</c:v>
                </c:pt>
                <c:pt idx="36">
                  <c:v>46067</c:v>
                </c:pt>
                <c:pt idx="37">
                  <c:v>46074</c:v>
                </c:pt>
                <c:pt idx="38">
                  <c:v>46081</c:v>
                </c:pt>
                <c:pt idx="39">
                  <c:v>46088</c:v>
                </c:pt>
                <c:pt idx="40">
                  <c:v>46095</c:v>
                </c:pt>
                <c:pt idx="41">
                  <c:v>46102</c:v>
                </c:pt>
                <c:pt idx="42">
                  <c:v>46109</c:v>
                </c:pt>
                <c:pt idx="43">
                  <c:v>46116</c:v>
                </c:pt>
                <c:pt idx="44">
                  <c:v>46123</c:v>
                </c:pt>
                <c:pt idx="45">
                  <c:v>46130</c:v>
                </c:pt>
                <c:pt idx="46">
                  <c:v>46137</c:v>
                </c:pt>
                <c:pt idx="47">
                  <c:v>46144</c:v>
                </c:pt>
                <c:pt idx="48">
                  <c:v>46151</c:v>
                </c:pt>
                <c:pt idx="49">
                  <c:v>46158</c:v>
                </c:pt>
                <c:pt idx="50">
                  <c:v>46165</c:v>
                </c:pt>
                <c:pt idx="51">
                  <c:v>46172</c:v>
                </c:pt>
              </c:numCache>
            </c:numRef>
          </c:cat>
          <c:val>
            <c:numRef>
              <c:extLst>
                <c:ext xmlns:c15="http://schemas.microsoft.com/office/drawing/2012/chart" uri="{02D57815-91ED-43cb-92C2-25804820EDAC}">
                  <c15:fullRef>
                    <c15:sqref>'Weekly Payments Mar 23 Forward'!$B$129:$B$181</c15:sqref>
                  </c15:fullRef>
                </c:ext>
              </c:extLst>
              <c:f>'Weekly Payments Mar 23 Forward'!$B$130:$B$181</c:f>
              <c:numCache>
                <c:formatCode>#,##0</c:formatCode>
                <c:ptCount val="52"/>
                <c:pt idx="0">
                  <c:v>9081747</c:v>
                </c:pt>
                <c:pt idx="1">
                  <c:v>9220117</c:v>
                </c:pt>
                <c:pt idx="2">
                  <c:v>8889790</c:v>
                </c:pt>
                <c:pt idx="3">
                  <c:v>9559416</c:v>
                </c:pt>
                <c:pt idx="4">
                  <c:v>8885209</c:v>
                </c:pt>
                <c:pt idx="5">
                  <c:v>9305665</c:v>
                </c:pt>
                <c:pt idx="6">
                  <c:v>9563776</c:v>
                </c:pt>
                <c:pt idx="7">
                  <c:v>9611074</c:v>
                </c:pt>
                <c:pt idx="8">
                  <c:v>9963758</c:v>
                </c:pt>
                <c:pt idx="9">
                  <c:v>9815968</c:v>
                </c:pt>
                <c:pt idx="10">
                  <c:v>9580103</c:v>
                </c:pt>
                <c:pt idx="11">
                  <c:v>10316273</c:v>
                </c:pt>
                <c:pt idx="12">
                  <c:v>9473887</c:v>
                </c:pt>
                <c:pt idx="13">
                  <c:v>9599443</c:v>
                </c:pt>
                <c:pt idx="14">
                  <c:v>9637281</c:v>
                </c:pt>
                <c:pt idx="15">
                  <c:v>9810486</c:v>
                </c:pt>
                <c:pt idx="16">
                  <c:v>9816415</c:v>
                </c:pt>
                <c:pt idx="17">
                  <c:v>9503567</c:v>
                </c:pt>
                <c:pt idx="18">
                  <c:v>9548048</c:v>
                </c:pt>
                <c:pt idx="19">
                  <c:v>9524248</c:v>
                </c:pt>
                <c:pt idx="20">
                  <c:v>9488865</c:v>
                </c:pt>
                <c:pt idx="21">
                  <c:v>9728455</c:v>
                </c:pt>
                <c:pt idx="22">
                  <c:v>9875395</c:v>
                </c:pt>
                <c:pt idx="23">
                  <c:v>10080043</c:v>
                </c:pt>
                <c:pt idx="24">
                  <c:v>10006432</c:v>
                </c:pt>
                <c:pt idx="25">
                  <c:v>8492673</c:v>
                </c:pt>
                <c:pt idx="26">
                  <c:v>9705311</c:v>
                </c:pt>
                <c:pt idx="27">
                  <c:v>9586498</c:v>
                </c:pt>
                <c:pt idx="28">
                  <c:v>10176056</c:v>
                </c:pt>
                <c:pt idx="29">
                  <c:v>9605783</c:v>
                </c:pt>
                <c:pt idx="30">
                  <c:v>6566775</c:v>
                </c:pt>
                <c:pt idx="31">
                  <c:v>12017773</c:v>
                </c:pt>
                <c:pt idx="32">
                  <c:v>9440799</c:v>
                </c:pt>
                <c:pt idx="33">
                  <c:v>9233300</c:v>
                </c:pt>
                <c:pt idx="34">
                  <c:v>9321862</c:v>
                </c:pt>
                <c:pt idx="35">
                  <c:v>8982253</c:v>
                </c:pt>
                <c:pt idx="36">
                  <c:v>11036191</c:v>
                </c:pt>
                <c:pt idx="37">
                  <c:v>9395896</c:v>
                </c:pt>
                <c:pt idx="38">
                  <c:v>9052316</c:v>
                </c:pt>
                <c:pt idx="39">
                  <c:v>9740520</c:v>
                </c:pt>
                <c:pt idx="40">
                  <c:v>10974046</c:v>
                </c:pt>
                <c:pt idx="41">
                  <c:v>10044727</c:v>
                </c:pt>
                <c:pt idx="42">
                  <c:v>10291575</c:v>
                </c:pt>
                <c:pt idx="43">
                  <c:v>9590622</c:v>
                </c:pt>
                <c:pt idx="44">
                  <c:v>10044659</c:v>
                </c:pt>
                <c:pt idx="45">
                  <c:v>10463960</c:v>
                </c:pt>
                <c:pt idx="46">
                  <c:v>11155878</c:v>
                </c:pt>
                <c:pt idx="47">
                  <c:v>10722293</c:v>
                </c:pt>
                <c:pt idx="48">
                  <c:v>10051464</c:v>
                </c:pt>
                <c:pt idx="49">
                  <c:v>10038446</c:v>
                </c:pt>
                <c:pt idx="50">
                  <c:v>10302648</c:v>
                </c:pt>
                <c:pt idx="51">
                  <c:v>10464200</c:v>
                </c:pt>
              </c:numCache>
            </c:numRef>
          </c:val>
          <c:smooth val="0"/>
          <c:extLst>
            <c:ext xmlns:c16="http://schemas.microsoft.com/office/drawing/2014/chart" uri="{C3380CC4-5D6E-409C-BE32-E72D297353CC}">
              <c16:uniqueId val="{00000001-8D18-457B-AA3C-5823C048D348}"/>
            </c:ext>
          </c:extLst>
        </c:ser>
        <c:dLbls>
          <c:showLegendKey val="0"/>
          <c:showVal val="0"/>
          <c:showCatName val="0"/>
          <c:showSerName val="0"/>
          <c:showPercent val="0"/>
          <c:showBubbleSize val="0"/>
        </c:dLbls>
        <c:smooth val="0"/>
        <c:axId val="1579416512"/>
        <c:axId val="1576966912"/>
      </c:lineChart>
      <c:dateAx>
        <c:axId val="157941651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lumMod val="65000"/>
                    <a:lumOff val="35000"/>
                  </a:schemeClr>
                </a:solidFill>
                <a:latin typeface="+mn-lt"/>
                <a:ea typeface="+mn-ea"/>
                <a:cs typeface="+mn-cs"/>
              </a:defRPr>
            </a:pPr>
            <a:endParaRPr lang="en-US"/>
          </a:p>
        </c:txPr>
        <c:crossAx val="1576966912"/>
        <c:crossesAt val="0"/>
        <c:auto val="1"/>
        <c:lblOffset val="100"/>
        <c:baseTimeUnit val="days"/>
      </c:dateAx>
      <c:valAx>
        <c:axId val="1576966912"/>
        <c:scaling>
          <c:orientation val="minMax"/>
          <c:min val="65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spc="100" baseline="0">
                    <a:solidFill>
                      <a:schemeClr val="tx1">
                        <a:lumMod val="65000"/>
                        <a:lumOff val="35000"/>
                      </a:schemeClr>
                    </a:solidFill>
                    <a:latin typeface="+mn-lt"/>
                    <a:ea typeface="+mn-ea"/>
                    <a:cs typeface="+mn-cs"/>
                  </a:defRPr>
                </a:pPr>
                <a:r>
                  <a:rPr lang="en-US" sz="1400" b="1" spc="100" baseline="0" dirty="0">
                    <a:solidFill>
                      <a:schemeClr val="tx2"/>
                    </a:solidFill>
                  </a:rPr>
                  <a:t>Total Weekly Claims Payment  Amount</a:t>
                </a:r>
              </a:p>
            </c:rich>
          </c:tx>
          <c:layout>
            <c:manualLayout>
              <c:xMode val="edge"/>
              <c:yMode val="edge"/>
              <c:x val="1.2575759000456143E-2"/>
              <c:y val="0.25528412073490814"/>
            </c:manualLayout>
          </c:layout>
          <c:overlay val="0"/>
          <c:spPr>
            <a:noFill/>
            <a:ln>
              <a:noFill/>
            </a:ln>
            <a:effectLst/>
          </c:spPr>
          <c:txPr>
            <a:bodyPr rot="-5400000" spcFirstLastPara="1" vertOverflow="ellipsis" vert="horz" wrap="square" anchor="ctr" anchorCtr="1"/>
            <a:lstStyle/>
            <a:p>
              <a:pPr>
                <a:defRPr sz="1000" b="0" i="0" u="none" strike="noStrike" kern="1200" spc="100" baseline="0">
                  <a:solidFill>
                    <a:schemeClr val="tx1">
                      <a:lumMod val="65000"/>
                      <a:lumOff val="35000"/>
                    </a:schemeClr>
                  </a:solidFill>
                  <a:latin typeface="+mn-lt"/>
                  <a:ea typeface="+mn-ea"/>
                  <a:cs typeface="+mn-cs"/>
                </a:defRPr>
              </a:pPr>
              <a:endParaRPr lang="en-US"/>
            </a:p>
          </c:txPr>
        </c:title>
        <c:numFmt formatCode="_(&quot;$&quot;* #,##0_);_(&quot;$&quot;* \(#,##0\);_(&quot;$&quot;* &quot;-&quot;_);_(@_)" sourceLinked="0"/>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1300" b="1" i="0" u="none" strike="noStrike" kern="1200" baseline="0">
                <a:solidFill>
                  <a:sysClr val="windowText" lastClr="000000"/>
                </a:solidFill>
                <a:latin typeface="+mn-lt"/>
                <a:ea typeface="+mn-ea"/>
                <a:cs typeface="+mn-cs"/>
              </a:defRPr>
            </a:pPr>
            <a:endParaRPr lang="en-US"/>
          </a:p>
        </c:txPr>
        <c:crossAx val="1579416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4.xml.rels><?xml version="1.0" encoding="UTF-8" standalone="yes"?>
<Relationships xmlns="http://schemas.openxmlformats.org/package/2006/relationships"><Relationship Id="rId1" Type="http://schemas.openxmlformats.org/officeDocument/2006/relationships/image" Target="../media/image9.png"/></Relationships>
</file>

<file path=ppt/drawings/drawing1.xml><?xml version="1.0" encoding="utf-8"?>
<c:userShapes xmlns:c="http://schemas.openxmlformats.org/drawingml/2006/chart">
  <cdr:relSizeAnchor xmlns:cdr="http://schemas.openxmlformats.org/drawingml/2006/chartDrawing">
    <cdr:from>
      <cdr:x>0.74231</cdr:x>
      <cdr:y>0.02366</cdr:y>
    </cdr:from>
    <cdr:to>
      <cdr:x>1</cdr:x>
      <cdr:y>0.07517</cdr:y>
    </cdr:to>
    <cdr:sp macro="" textlink="">
      <cdr:nvSpPr>
        <cdr:cNvPr id="2" name="Rectangle 1">
          <a:extLst xmlns:a="http://schemas.openxmlformats.org/drawingml/2006/main">
            <a:ext uri="{FF2B5EF4-FFF2-40B4-BE49-F238E27FC236}">
              <a16:creationId xmlns:a16="http://schemas.microsoft.com/office/drawing/2014/main" id="{D93F4D6C-2DDD-4E40-9B8A-621B747C602C}"/>
            </a:ext>
          </a:extLst>
        </cdr:cNvPr>
        <cdr:cNvSpPr/>
      </cdr:nvSpPr>
      <cdr:spPr>
        <a:xfrm xmlns:a="http://schemas.openxmlformats.org/drawingml/2006/main" rot="10800000" flipH="1" flipV="1">
          <a:off x="8791891" y="120149"/>
          <a:ext cx="3052070" cy="261610"/>
        </a:xfrm>
        <a:prstGeom xmlns:a="http://schemas.openxmlformats.org/drawingml/2006/main" prst="rect">
          <a:avLst/>
        </a:prstGeom>
        <a:noFill xmlns:a="http://schemas.openxmlformats.org/drawingml/2006/main"/>
      </cdr:spPr>
      <cdr:txBody>
        <a:bodyPr xmlns:a="http://schemas.openxmlformats.org/drawingml/2006/main" wrap="square" lIns="91440" tIns="45720" rIns="91440" bIns="45720">
          <a:spAutoFit/>
        </a:bodyPr>
        <a:lstStyle xmlns:a="http://schemas.openxmlformats.org/drawingml/2006/main"/>
        <a:p xmlns:a="http://schemas.openxmlformats.org/drawingml/2006/main">
          <a:pPr algn="ctr"/>
          <a:endParaRPr lang="en-US" b="0" cap="none" spc="0" dirty="0">
            <a:ln w="0"/>
            <a:solidFill>
              <a:schemeClr val="tx1"/>
            </a:solidFill>
            <a:effectLst>
              <a:outerShdw blurRad="38100" dist="19050" dir="2700000" algn="tl" rotWithShape="0">
                <a:schemeClr val="dk1">
                  <a:alpha val="40000"/>
                </a:schemeClr>
              </a:outerShdw>
            </a:effectLst>
          </a:endParaRPr>
        </a:p>
      </cdr:txBody>
    </cdr:sp>
  </cdr:relSizeAnchor>
  <cdr:relSizeAnchor xmlns:cdr="http://schemas.openxmlformats.org/drawingml/2006/chartDrawing">
    <cdr:from>
      <cdr:x>0.22841</cdr:x>
      <cdr:y>0.69199</cdr:y>
    </cdr:from>
    <cdr:to>
      <cdr:x>0.24992</cdr:x>
      <cdr:y>0.7535</cdr:y>
    </cdr:to>
    <cdr:sp macro="" textlink="">
      <cdr:nvSpPr>
        <cdr:cNvPr id="3" name="TextBox 2">
          <a:extLst xmlns:a="http://schemas.openxmlformats.org/drawingml/2006/main">
            <a:ext uri="{FF2B5EF4-FFF2-40B4-BE49-F238E27FC236}">
              <a16:creationId xmlns:a16="http://schemas.microsoft.com/office/drawing/2014/main" id="{FD452995-1AE4-476B-9D6E-2AA5D1EDBEA6}"/>
            </a:ext>
          </a:extLst>
        </cdr:cNvPr>
        <cdr:cNvSpPr txBox="1"/>
      </cdr:nvSpPr>
      <cdr:spPr>
        <a:xfrm xmlns:a="http://schemas.openxmlformats.org/drawingml/2006/main">
          <a:off x="2752928" y="3064213"/>
          <a:ext cx="259231" cy="272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800" dirty="0">
            <a:solidFill>
              <a:schemeClr val="bg1"/>
            </a:solidFill>
          </a:endParaRPr>
        </a:p>
      </cdr:txBody>
    </cdr:sp>
  </cdr:relSizeAnchor>
  <cdr:relSizeAnchor xmlns:cdr="http://schemas.openxmlformats.org/drawingml/2006/chartDrawing">
    <cdr:from>
      <cdr:x>0.09249</cdr:x>
      <cdr:y>0.51851</cdr:y>
    </cdr:from>
    <cdr:to>
      <cdr:x>0.26499</cdr:x>
      <cdr:y>0.57757</cdr:y>
    </cdr:to>
    <cdr:sp macro="" textlink="">
      <cdr:nvSpPr>
        <cdr:cNvPr id="4" name="TextBox 3">
          <a:extLst xmlns:a="http://schemas.openxmlformats.org/drawingml/2006/main">
            <a:ext uri="{FF2B5EF4-FFF2-40B4-BE49-F238E27FC236}">
              <a16:creationId xmlns:a16="http://schemas.microsoft.com/office/drawing/2014/main" id="{F220F5F0-F677-427C-A271-93573C5C45B8}"/>
            </a:ext>
          </a:extLst>
        </cdr:cNvPr>
        <cdr:cNvSpPr txBox="1"/>
      </cdr:nvSpPr>
      <cdr:spPr>
        <a:xfrm xmlns:a="http://schemas.openxmlformats.org/drawingml/2006/main">
          <a:off x="1118424" y="2453977"/>
          <a:ext cx="2085934" cy="2795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en-US" dirty="0">
            <a:solidFill>
              <a:schemeClr val="bg1"/>
            </a:solidFill>
          </a:endParaRPr>
        </a:p>
      </cdr:txBody>
    </cdr:sp>
  </cdr:relSizeAnchor>
  <cdr:relSizeAnchor xmlns:cdr="http://schemas.openxmlformats.org/drawingml/2006/chartDrawing">
    <cdr:from>
      <cdr:x>0.17985</cdr:x>
      <cdr:y>0.18667</cdr:y>
    </cdr:from>
    <cdr:to>
      <cdr:x>0.3076</cdr:x>
      <cdr:y>0.24681</cdr:y>
    </cdr:to>
    <cdr:sp macro="" textlink="">
      <cdr:nvSpPr>
        <cdr:cNvPr id="6" name="TextBox 5">
          <a:extLst xmlns:a="http://schemas.openxmlformats.org/drawingml/2006/main">
            <a:ext uri="{FF2B5EF4-FFF2-40B4-BE49-F238E27FC236}">
              <a16:creationId xmlns:a16="http://schemas.microsoft.com/office/drawing/2014/main" id="{C7F070E7-96BF-4553-B21C-78846C1A6515}"/>
            </a:ext>
          </a:extLst>
        </cdr:cNvPr>
        <cdr:cNvSpPr txBox="1"/>
      </cdr:nvSpPr>
      <cdr:spPr>
        <a:xfrm xmlns:a="http://schemas.openxmlformats.org/drawingml/2006/main">
          <a:off x="2174813" y="883462"/>
          <a:ext cx="1544801" cy="2846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en-US" sz="1100" dirty="0">
            <a:solidFill>
              <a:schemeClr val="bg1"/>
            </a:solidFill>
          </a:endParaRPr>
        </a:p>
      </cdr:txBody>
    </cdr:sp>
  </cdr:relSizeAnchor>
  <cdr:relSizeAnchor xmlns:cdr="http://schemas.openxmlformats.org/drawingml/2006/chartDrawing">
    <cdr:from>
      <cdr:x>0.24226</cdr:x>
      <cdr:y>0.3992</cdr:y>
    </cdr:from>
    <cdr:to>
      <cdr:x>0.3718</cdr:x>
      <cdr:y>0.46303</cdr:y>
    </cdr:to>
    <cdr:sp macro="" textlink="">
      <cdr:nvSpPr>
        <cdr:cNvPr id="7" name="TextBox 6">
          <a:extLst xmlns:a="http://schemas.openxmlformats.org/drawingml/2006/main">
            <a:ext uri="{FF2B5EF4-FFF2-40B4-BE49-F238E27FC236}">
              <a16:creationId xmlns:a16="http://schemas.microsoft.com/office/drawing/2014/main" id="{6B45399B-28AC-4D33-A176-0F08DAB935D2}"/>
            </a:ext>
          </a:extLst>
        </cdr:cNvPr>
        <cdr:cNvSpPr txBox="1"/>
      </cdr:nvSpPr>
      <cdr:spPr>
        <a:xfrm xmlns:a="http://schemas.openxmlformats.org/drawingml/2006/main">
          <a:off x="2929498" y="1889313"/>
          <a:ext cx="1566446" cy="30209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en-US" sz="1100" dirty="0">
            <a:solidFill>
              <a:schemeClr val="bg1"/>
            </a:solidFill>
          </a:endParaRPr>
        </a:p>
      </cdr:txBody>
    </cdr:sp>
  </cdr:relSizeAnchor>
  <cdr:relSizeAnchor xmlns:cdr="http://schemas.openxmlformats.org/drawingml/2006/chartDrawing">
    <cdr:from>
      <cdr:x>0.79476</cdr:x>
      <cdr:y>0.09608</cdr:y>
    </cdr:from>
    <cdr:to>
      <cdr:x>0.9144</cdr:x>
      <cdr:y>0.235</cdr:y>
    </cdr:to>
    <cdr:sp macro="" textlink="">
      <cdr:nvSpPr>
        <cdr:cNvPr id="8" name="TextBox 7">
          <a:extLst xmlns:a="http://schemas.openxmlformats.org/drawingml/2006/main">
            <a:ext uri="{FF2B5EF4-FFF2-40B4-BE49-F238E27FC236}">
              <a16:creationId xmlns:a16="http://schemas.microsoft.com/office/drawing/2014/main" id="{B712FBE0-0993-4C4E-8FFD-5698CB5127B2}"/>
            </a:ext>
          </a:extLst>
        </cdr:cNvPr>
        <cdr:cNvSpPr txBox="1"/>
      </cdr:nvSpPr>
      <cdr:spPr>
        <a:xfrm xmlns:a="http://schemas.openxmlformats.org/drawingml/2006/main">
          <a:off x="9610533" y="425451"/>
          <a:ext cx="1446762" cy="6151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en-US" sz="1100" dirty="0">
            <a:solidFill>
              <a:schemeClr val="bg1"/>
            </a:solidFill>
          </a:endParaRPr>
        </a:p>
      </cdr:txBody>
    </cdr:sp>
  </cdr:relSizeAnchor>
  <cdr:relSizeAnchor xmlns:cdr="http://schemas.openxmlformats.org/drawingml/2006/chartDrawing">
    <cdr:from>
      <cdr:x>0.63127</cdr:x>
      <cdr:y>0.63586</cdr:y>
    </cdr:from>
    <cdr:to>
      <cdr:x>0.69568</cdr:x>
      <cdr:y>0.73804</cdr:y>
    </cdr:to>
    <cdr:sp macro="" textlink="">
      <cdr:nvSpPr>
        <cdr:cNvPr id="5" name="TextBox 4">
          <a:extLst xmlns:a="http://schemas.openxmlformats.org/drawingml/2006/main">
            <a:ext uri="{FF2B5EF4-FFF2-40B4-BE49-F238E27FC236}">
              <a16:creationId xmlns:a16="http://schemas.microsoft.com/office/drawing/2014/main" id="{237A2A0A-E65F-484B-94B1-7BB34486643B}"/>
            </a:ext>
          </a:extLst>
        </cdr:cNvPr>
        <cdr:cNvSpPr txBox="1"/>
      </cdr:nvSpPr>
      <cdr:spPr>
        <a:xfrm xmlns:a="http://schemas.openxmlformats.org/drawingml/2006/main">
          <a:off x="7633553" y="2815628"/>
          <a:ext cx="778900" cy="45248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0.66919</cdr:x>
      <cdr:y>0.70628</cdr:y>
    </cdr:from>
    <cdr:to>
      <cdr:x>0.72276</cdr:x>
      <cdr:y>0.76884</cdr:y>
    </cdr:to>
    <cdr:sp macro="" textlink="">
      <cdr:nvSpPr>
        <cdr:cNvPr id="9" name="TextBox 8">
          <a:extLst xmlns:a="http://schemas.openxmlformats.org/drawingml/2006/main">
            <a:ext uri="{FF2B5EF4-FFF2-40B4-BE49-F238E27FC236}">
              <a16:creationId xmlns:a16="http://schemas.microsoft.com/office/drawing/2014/main" id="{19DFC643-BD10-4A90-A41D-A076AECF5D39}"/>
            </a:ext>
          </a:extLst>
        </cdr:cNvPr>
        <cdr:cNvSpPr txBox="1"/>
      </cdr:nvSpPr>
      <cdr:spPr>
        <a:xfrm xmlns:a="http://schemas.openxmlformats.org/drawingml/2006/main">
          <a:off x="8092046" y="3127492"/>
          <a:ext cx="647826" cy="2769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0.7312</cdr:x>
      <cdr:y>0.84351</cdr:y>
    </cdr:from>
    <cdr:to>
      <cdr:x>0.81889</cdr:x>
      <cdr:y>0.88384</cdr:y>
    </cdr:to>
    <cdr:sp macro="" textlink="">
      <cdr:nvSpPr>
        <cdr:cNvPr id="12" name="TextBox 11">
          <a:extLst xmlns:a="http://schemas.openxmlformats.org/drawingml/2006/main">
            <a:ext uri="{FF2B5EF4-FFF2-40B4-BE49-F238E27FC236}">
              <a16:creationId xmlns:a16="http://schemas.microsoft.com/office/drawing/2014/main" id="{4BEEA90B-DB2A-4EAF-BD72-DEF450498420}"/>
            </a:ext>
          </a:extLst>
        </cdr:cNvPr>
        <cdr:cNvSpPr txBox="1"/>
      </cdr:nvSpPr>
      <cdr:spPr>
        <a:xfrm xmlns:a="http://schemas.openxmlformats.org/drawingml/2006/main">
          <a:off x="8841996" y="3735141"/>
          <a:ext cx="1060314" cy="1785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0.68022</cdr:x>
      <cdr:y>0.54804</cdr:y>
    </cdr:from>
    <cdr:to>
      <cdr:x>0.74009</cdr:x>
      <cdr:y>0.67687</cdr:y>
    </cdr:to>
    <cdr:sp macro="" textlink="">
      <cdr:nvSpPr>
        <cdr:cNvPr id="13" name="TextBox 12">
          <a:extLst xmlns:a="http://schemas.openxmlformats.org/drawingml/2006/main">
            <a:ext uri="{FF2B5EF4-FFF2-40B4-BE49-F238E27FC236}">
              <a16:creationId xmlns:a16="http://schemas.microsoft.com/office/drawing/2014/main" id="{E7BC9668-5534-4A99-B1FB-CF1BF8B3605D}"/>
            </a:ext>
          </a:extLst>
        </cdr:cNvPr>
        <cdr:cNvSpPr txBox="1"/>
      </cdr:nvSpPr>
      <cdr:spPr>
        <a:xfrm xmlns:a="http://schemas.openxmlformats.org/drawingml/2006/main">
          <a:off x="8225486" y="2426772"/>
          <a:ext cx="723971" cy="57047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0.66733</cdr:x>
      <cdr:y>0.57338</cdr:y>
    </cdr:from>
    <cdr:to>
      <cdr:x>0.76271</cdr:x>
      <cdr:y>0.65584</cdr:y>
    </cdr:to>
    <cdr:sp macro="" textlink="">
      <cdr:nvSpPr>
        <cdr:cNvPr id="15" name="TextBox 14">
          <a:extLst xmlns:a="http://schemas.openxmlformats.org/drawingml/2006/main">
            <a:ext uri="{FF2B5EF4-FFF2-40B4-BE49-F238E27FC236}">
              <a16:creationId xmlns:a16="http://schemas.microsoft.com/office/drawing/2014/main" id="{063C3A3F-DC54-47F1-BDB1-7504A0AC4838}"/>
            </a:ext>
          </a:extLst>
        </cdr:cNvPr>
        <cdr:cNvSpPr txBox="1"/>
      </cdr:nvSpPr>
      <cdr:spPr>
        <a:xfrm xmlns:a="http://schemas.openxmlformats.org/drawingml/2006/main">
          <a:off x="8069603" y="2538985"/>
          <a:ext cx="1153371" cy="3651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0.60059</cdr:x>
      <cdr:y>0.09608</cdr:y>
    </cdr:from>
    <cdr:to>
      <cdr:x>0.60747</cdr:x>
      <cdr:y>0.1064</cdr:y>
    </cdr:to>
    <cdr:sp macro="" textlink="">
      <cdr:nvSpPr>
        <cdr:cNvPr id="16" name="TextBox 15">
          <a:extLst xmlns:a="http://schemas.openxmlformats.org/drawingml/2006/main">
            <a:ext uri="{FF2B5EF4-FFF2-40B4-BE49-F238E27FC236}">
              <a16:creationId xmlns:a16="http://schemas.microsoft.com/office/drawing/2014/main" id="{0A900AE0-BF9A-4868-9943-9EF9D115FAFC}"/>
            </a:ext>
          </a:extLst>
        </cdr:cNvPr>
        <cdr:cNvSpPr txBox="1"/>
      </cdr:nvSpPr>
      <cdr:spPr>
        <a:xfrm xmlns:a="http://schemas.openxmlformats.org/drawingml/2006/main">
          <a:off x="7262578" y="425452"/>
          <a:ext cx="83128" cy="4571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dirty="0"/>
        </a:p>
        <a:p xmlns:a="http://schemas.openxmlformats.org/drawingml/2006/main">
          <a:endParaRPr lang="en-US" dirty="0"/>
        </a:p>
        <a:p xmlns:a="http://schemas.openxmlformats.org/drawingml/2006/main">
          <a:endParaRPr lang="en-US" sz="1100" dirty="0"/>
        </a:p>
      </cdr:txBody>
    </cdr:sp>
  </cdr:relSizeAnchor>
  <cdr:relSizeAnchor xmlns:cdr="http://schemas.openxmlformats.org/drawingml/2006/chartDrawing">
    <cdr:from>
      <cdr:x>0.41552</cdr:x>
      <cdr:y>0.40035</cdr:y>
    </cdr:from>
    <cdr:to>
      <cdr:x>0.4603</cdr:x>
      <cdr:y>0.45943</cdr:y>
    </cdr:to>
    <cdr:sp macro="" textlink="">
      <cdr:nvSpPr>
        <cdr:cNvPr id="17" name="TextBox 16">
          <a:extLst xmlns:a="http://schemas.openxmlformats.org/drawingml/2006/main">
            <a:ext uri="{FF2B5EF4-FFF2-40B4-BE49-F238E27FC236}">
              <a16:creationId xmlns:a16="http://schemas.microsoft.com/office/drawing/2014/main" id="{D5438E82-9BCB-403D-9580-E1B21B600C3F}"/>
            </a:ext>
          </a:extLst>
        </cdr:cNvPr>
        <cdr:cNvSpPr txBox="1"/>
      </cdr:nvSpPr>
      <cdr:spPr>
        <a:xfrm xmlns:a="http://schemas.openxmlformats.org/drawingml/2006/main">
          <a:off x="5024598" y="1772787"/>
          <a:ext cx="541538" cy="26161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solidFill>
              <a:schemeClr val="bg1"/>
            </a:solidFill>
          </a:endParaRPr>
        </a:p>
      </cdr:txBody>
    </cdr:sp>
  </cdr:relSizeAnchor>
  <cdr:relSizeAnchor xmlns:cdr="http://schemas.openxmlformats.org/drawingml/2006/chartDrawing">
    <cdr:from>
      <cdr:x>0.47991</cdr:x>
      <cdr:y>0.34908</cdr:y>
    </cdr:from>
    <cdr:to>
      <cdr:x>0.51757</cdr:x>
      <cdr:y>0.40816</cdr:y>
    </cdr:to>
    <cdr:sp macro="" textlink="">
      <cdr:nvSpPr>
        <cdr:cNvPr id="10" name="TextBox 9">
          <a:extLst xmlns:a="http://schemas.openxmlformats.org/drawingml/2006/main">
            <a:ext uri="{FF2B5EF4-FFF2-40B4-BE49-F238E27FC236}">
              <a16:creationId xmlns:a16="http://schemas.microsoft.com/office/drawing/2014/main" id="{6BE7E925-7BBC-4B4F-AA6E-6F2DA64E3E97}"/>
            </a:ext>
          </a:extLst>
        </cdr:cNvPr>
        <cdr:cNvSpPr txBox="1"/>
      </cdr:nvSpPr>
      <cdr:spPr>
        <a:xfrm xmlns:a="http://schemas.openxmlformats.org/drawingml/2006/main">
          <a:off x="5803204" y="1545759"/>
          <a:ext cx="455390" cy="26161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solidFill>
              <a:schemeClr val="bg1"/>
            </a:solidFill>
          </a:endParaRPr>
        </a:p>
      </cdr:txBody>
    </cdr:sp>
  </cdr:relSizeAnchor>
  <cdr:relSizeAnchor xmlns:cdr="http://schemas.openxmlformats.org/drawingml/2006/chartDrawing">
    <cdr:from>
      <cdr:x>0.71512</cdr:x>
      <cdr:y>0.7935</cdr:y>
    </cdr:from>
    <cdr:to>
      <cdr:x>0.80441</cdr:x>
      <cdr:y>1</cdr:y>
    </cdr:to>
    <cdr:sp macro="" textlink="">
      <cdr:nvSpPr>
        <cdr:cNvPr id="11" name="TextBox 10">
          <a:extLst xmlns:a="http://schemas.openxmlformats.org/drawingml/2006/main">
            <a:ext uri="{FF2B5EF4-FFF2-40B4-BE49-F238E27FC236}">
              <a16:creationId xmlns:a16="http://schemas.microsoft.com/office/drawing/2014/main" id="{22CD32CE-E0ED-42C3-95F9-84C778EB3BF1}"/>
            </a:ext>
          </a:extLst>
        </cdr:cNvPr>
        <cdr:cNvSpPr txBox="1"/>
      </cdr:nvSpPr>
      <cdr:spPr>
        <a:xfrm xmlns:a="http://schemas.openxmlformats.org/drawingml/2006/main">
          <a:off x="8647443" y="3513692"/>
          <a:ext cx="107977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0.54179</cdr:x>
      <cdr:y>0.30896</cdr:y>
    </cdr:from>
    <cdr:to>
      <cdr:x>0.58291</cdr:x>
      <cdr:y>0.36804</cdr:y>
    </cdr:to>
    <cdr:sp macro="" textlink="">
      <cdr:nvSpPr>
        <cdr:cNvPr id="14" name="TextBox 13">
          <a:extLst xmlns:a="http://schemas.openxmlformats.org/drawingml/2006/main">
            <a:ext uri="{FF2B5EF4-FFF2-40B4-BE49-F238E27FC236}">
              <a16:creationId xmlns:a16="http://schemas.microsoft.com/office/drawing/2014/main" id="{8546E764-30FD-497E-836E-1DE5A8B5CD4D}"/>
            </a:ext>
          </a:extLst>
        </cdr:cNvPr>
        <cdr:cNvSpPr txBox="1"/>
      </cdr:nvSpPr>
      <cdr:spPr>
        <a:xfrm xmlns:a="http://schemas.openxmlformats.org/drawingml/2006/main">
          <a:off x="6551557" y="1368103"/>
          <a:ext cx="497150" cy="2616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solidFill>
              <a:schemeClr val="bg1"/>
            </a:solidFill>
          </a:endParaRPr>
        </a:p>
      </cdr:txBody>
    </cdr:sp>
  </cdr:relSizeAnchor>
  <cdr:relSizeAnchor xmlns:cdr="http://schemas.openxmlformats.org/drawingml/2006/chartDrawing">
    <cdr:from>
      <cdr:x>0.74971</cdr:x>
      <cdr:y>0.82792</cdr:y>
    </cdr:from>
    <cdr:to>
      <cdr:x>0.82532</cdr:x>
      <cdr:y>1</cdr:y>
    </cdr:to>
    <cdr:sp macro="" textlink="">
      <cdr:nvSpPr>
        <cdr:cNvPr id="19" name="TextBox 18">
          <a:extLst xmlns:a="http://schemas.openxmlformats.org/drawingml/2006/main">
            <a:ext uri="{FF2B5EF4-FFF2-40B4-BE49-F238E27FC236}">
              <a16:creationId xmlns:a16="http://schemas.microsoft.com/office/drawing/2014/main" id="{306CA672-7517-46E6-AA97-1F70E6B3F4FB}"/>
            </a:ext>
          </a:extLst>
        </cdr:cNvPr>
        <cdr:cNvSpPr txBox="1"/>
      </cdr:nvSpPr>
      <cdr:spPr>
        <a:xfrm xmlns:a="http://schemas.openxmlformats.org/drawingml/2006/main">
          <a:off x="9065732" y="3666100"/>
          <a:ext cx="914400" cy="76199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0.60273</cdr:x>
      <cdr:y>0.35331</cdr:y>
    </cdr:from>
    <cdr:to>
      <cdr:x>0.63576</cdr:x>
      <cdr:y>0.41239</cdr:y>
    </cdr:to>
    <cdr:sp macro="" textlink="">
      <cdr:nvSpPr>
        <cdr:cNvPr id="20" name="TextBox 19">
          <a:extLst xmlns:a="http://schemas.openxmlformats.org/drawingml/2006/main">
            <a:ext uri="{FF2B5EF4-FFF2-40B4-BE49-F238E27FC236}">
              <a16:creationId xmlns:a16="http://schemas.microsoft.com/office/drawing/2014/main" id="{A88CA620-31DD-4188-9522-A7E0A95E0940}"/>
            </a:ext>
          </a:extLst>
        </cdr:cNvPr>
        <cdr:cNvSpPr txBox="1"/>
      </cdr:nvSpPr>
      <cdr:spPr>
        <a:xfrm xmlns:a="http://schemas.openxmlformats.org/drawingml/2006/main">
          <a:off x="7288404" y="1564489"/>
          <a:ext cx="399495" cy="2616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solidFill>
              <a:schemeClr val="bg1"/>
            </a:solidFill>
          </a:endParaRPr>
        </a:p>
      </cdr:txBody>
    </cdr:sp>
  </cdr:relSizeAnchor>
  <cdr:relSizeAnchor xmlns:cdr="http://schemas.openxmlformats.org/drawingml/2006/chartDrawing">
    <cdr:from>
      <cdr:x>0.6593</cdr:x>
      <cdr:y>0.67436</cdr:y>
    </cdr:from>
    <cdr:to>
      <cdr:x>0.72477</cdr:x>
      <cdr:y>0.76884</cdr:y>
    </cdr:to>
    <cdr:sp macro="" textlink="">
      <cdr:nvSpPr>
        <cdr:cNvPr id="21" name="TextBox 20">
          <a:extLst xmlns:a="http://schemas.openxmlformats.org/drawingml/2006/main">
            <a:ext uri="{FF2B5EF4-FFF2-40B4-BE49-F238E27FC236}">
              <a16:creationId xmlns:a16="http://schemas.microsoft.com/office/drawing/2014/main" id="{A9763DE3-EA54-4653-B054-27553A242C18}"/>
            </a:ext>
          </a:extLst>
        </cdr:cNvPr>
        <cdr:cNvSpPr txBox="1"/>
      </cdr:nvSpPr>
      <cdr:spPr>
        <a:xfrm xmlns:a="http://schemas.openxmlformats.org/drawingml/2006/main">
          <a:off x="7972464" y="2986112"/>
          <a:ext cx="791711" cy="41837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0.66219</cdr:x>
      <cdr:y>0.29894</cdr:y>
    </cdr:from>
    <cdr:to>
      <cdr:x>0.71432</cdr:x>
      <cdr:y>0.38114</cdr:y>
    </cdr:to>
    <cdr:sp macro="" textlink="">
      <cdr:nvSpPr>
        <cdr:cNvPr id="22" name="TextBox 21">
          <a:extLst xmlns:a="http://schemas.openxmlformats.org/drawingml/2006/main">
            <a:ext uri="{FF2B5EF4-FFF2-40B4-BE49-F238E27FC236}">
              <a16:creationId xmlns:a16="http://schemas.microsoft.com/office/drawing/2014/main" id="{E0BA1C37-7DE9-400E-94FF-2FD5A24ECF22}"/>
            </a:ext>
          </a:extLst>
        </cdr:cNvPr>
        <cdr:cNvSpPr txBox="1"/>
      </cdr:nvSpPr>
      <cdr:spPr>
        <a:xfrm xmlns:a="http://schemas.openxmlformats.org/drawingml/2006/main">
          <a:off x="8007495" y="1323734"/>
          <a:ext cx="630315" cy="3639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solidFill>
              <a:schemeClr val="bg1"/>
            </a:solidFill>
          </a:endParaRPr>
        </a:p>
      </cdr:txBody>
    </cdr:sp>
  </cdr:relSizeAnchor>
  <cdr:relSizeAnchor xmlns:cdr="http://schemas.openxmlformats.org/drawingml/2006/chartDrawing">
    <cdr:from>
      <cdr:x>0.78847</cdr:x>
      <cdr:y>0.33183</cdr:y>
    </cdr:from>
    <cdr:to>
      <cdr:x>0.84206</cdr:x>
      <cdr:y>0.40816</cdr:y>
    </cdr:to>
    <cdr:sp macro="" textlink="">
      <cdr:nvSpPr>
        <cdr:cNvPr id="18" name="TextBox 17">
          <a:extLst xmlns:a="http://schemas.openxmlformats.org/drawingml/2006/main">
            <a:ext uri="{FF2B5EF4-FFF2-40B4-BE49-F238E27FC236}">
              <a16:creationId xmlns:a16="http://schemas.microsoft.com/office/drawing/2014/main" id="{AB53E606-5F80-4877-9E92-6B74B11B434B}"/>
            </a:ext>
          </a:extLst>
        </cdr:cNvPr>
        <cdr:cNvSpPr txBox="1"/>
      </cdr:nvSpPr>
      <cdr:spPr>
        <a:xfrm xmlns:a="http://schemas.openxmlformats.org/drawingml/2006/main">
          <a:off x="9534455" y="1469368"/>
          <a:ext cx="648069" cy="33801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solidFill>
              <a:schemeClr val="bg1"/>
            </a:solidFill>
          </a:endParaRPr>
        </a:p>
      </cdr:txBody>
    </cdr:sp>
  </cdr:relSizeAnchor>
  <cdr:relSizeAnchor xmlns:cdr="http://schemas.openxmlformats.org/drawingml/2006/chartDrawing">
    <cdr:from>
      <cdr:x>0.84793</cdr:x>
      <cdr:y>0.74201</cdr:y>
    </cdr:from>
    <cdr:to>
      <cdr:x>0.93603</cdr:x>
      <cdr:y>1</cdr:y>
    </cdr:to>
    <cdr:sp macro="" textlink="">
      <cdr:nvSpPr>
        <cdr:cNvPr id="23" name="TextBox 22">
          <a:extLst xmlns:a="http://schemas.openxmlformats.org/drawingml/2006/main">
            <a:ext uri="{FF2B5EF4-FFF2-40B4-BE49-F238E27FC236}">
              <a16:creationId xmlns:a16="http://schemas.microsoft.com/office/drawing/2014/main" id="{9F12D511-9862-AE2B-F9F0-AB049C9B5738}"/>
            </a:ext>
          </a:extLst>
        </cdr:cNvPr>
        <cdr:cNvSpPr txBox="1"/>
      </cdr:nvSpPr>
      <cdr:spPr>
        <a:xfrm xmlns:a="http://schemas.openxmlformats.org/drawingml/2006/main">
          <a:off x="10253546" y="3285687"/>
          <a:ext cx="1065320" cy="11424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solidFill>
              <a:schemeClr val="bg1">
                <a:lumMod val="9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0.1763</cdr:x>
      <cdr:y>0.46347</cdr:y>
    </cdr:from>
    <cdr:to>
      <cdr:x>0.24048</cdr:x>
      <cdr:y>0.53653</cdr:y>
    </cdr:to>
    <cdr:sp macro="" textlink="">
      <cdr:nvSpPr>
        <cdr:cNvPr id="2" name="TextBox 1">
          <a:extLst xmlns:a="http://schemas.openxmlformats.org/drawingml/2006/main">
            <a:ext uri="{FF2B5EF4-FFF2-40B4-BE49-F238E27FC236}">
              <a16:creationId xmlns:a16="http://schemas.microsoft.com/office/drawing/2014/main" id="{886BFF67-0D07-EC14-FE3C-BE879BAE1121}"/>
            </a:ext>
          </a:extLst>
        </cdr:cNvPr>
        <cdr:cNvSpPr txBox="1"/>
      </cdr:nvSpPr>
      <cdr:spPr>
        <a:xfrm xmlns:a="http://schemas.openxmlformats.org/drawingml/2006/main">
          <a:off x="1914964" y="2747430"/>
          <a:ext cx="697121" cy="4331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solidFill>
                <a:schemeClr val="tx1"/>
              </a:solidFill>
            </a:rPr>
            <a:t>10.75%</a:t>
          </a:r>
        </a:p>
      </cdr:txBody>
    </cdr:sp>
  </cdr:relSizeAnchor>
  <cdr:relSizeAnchor xmlns:cdr="http://schemas.openxmlformats.org/drawingml/2006/chartDrawing">
    <cdr:from>
      <cdr:x>0.40936</cdr:x>
      <cdr:y>0.45885</cdr:y>
    </cdr:from>
    <cdr:to>
      <cdr:x>0.46749</cdr:x>
      <cdr:y>0.52707</cdr:y>
    </cdr:to>
    <cdr:sp macro="" textlink="">
      <cdr:nvSpPr>
        <cdr:cNvPr id="3" name="TextBox 2">
          <a:extLst xmlns:a="http://schemas.openxmlformats.org/drawingml/2006/main">
            <a:ext uri="{FF2B5EF4-FFF2-40B4-BE49-F238E27FC236}">
              <a16:creationId xmlns:a16="http://schemas.microsoft.com/office/drawing/2014/main" id="{8F89B1D3-D76C-0295-283B-EDF39D578D42}"/>
            </a:ext>
          </a:extLst>
        </cdr:cNvPr>
        <cdr:cNvSpPr txBox="1"/>
      </cdr:nvSpPr>
      <cdr:spPr>
        <a:xfrm xmlns:a="http://schemas.openxmlformats.org/drawingml/2006/main">
          <a:off x="4446488" y="2720068"/>
          <a:ext cx="631379" cy="4043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solidFill>
                <a:schemeClr val="tx1"/>
              </a:solidFill>
            </a:rPr>
            <a:t> 9.53%</a:t>
          </a:r>
        </a:p>
      </cdr:txBody>
    </cdr:sp>
  </cdr:relSizeAnchor>
  <cdr:relSizeAnchor xmlns:cdr="http://schemas.openxmlformats.org/drawingml/2006/chartDrawing">
    <cdr:from>
      <cdr:x>0.64131</cdr:x>
      <cdr:y>0.45403</cdr:y>
    </cdr:from>
    <cdr:to>
      <cdr:x>0.72069</cdr:x>
      <cdr:y>0.5299</cdr:y>
    </cdr:to>
    <cdr:sp macro="" textlink="">
      <cdr:nvSpPr>
        <cdr:cNvPr id="4" name="TextBox 3">
          <a:extLst xmlns:a="http://schemas.openxmlformats.org/drawingml/2006/main">
            <a:ext uri="{FF2B5EF4-FFF2-40B4-BE49-F238E27FC236}">
              <a16:creationId xmlns:a16="http://schemas.microsoft.com/office/drawing/2014/main" id="{3C9EBC11-CE1A-A889-D247-7B96428E9254}"/>
            </a:ext>
          </a:extLst>
        </cdr:cNvPr>
        <cdr:cNvSpPr txBox="1"/>
      </cdr:nvSpPr>
      <cdr:spPr>
        <a:xfrm xmlns:a="http://schemas.openxmlformats.org/drawingml/2006/main">
          <a:off x="6965937" y="2691492"/>
          <a:ext cx="862223" cy="4497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t> 9.14%</a:t>
          </a:r>
        </a:p>
      </cdr:txBody>
    </cdr:sp>
  </cdr:relSizeAnchor>
  <cdr:relSizeAnchor xmlns:cdr="http://schemas.openxmlformats.org/drawingml/2006/chartDrawing">
    <cdr:from>
      <cdr:x>0.87796</cdr:x>
      <cdr:y>0.28243</cdr:y>
    </cdr:from>
    <cdr:to>
      <cdr:x>0.94413</cdr:x>
      <cdr:y>0.34567</cdr:y>
    </cdr:to>
    <cdr:sp macro="" textlink="">
      <cdr:nvSpPr>
        <cdr:cNvPr id="5" name="TextBox 4">
          <a:extLst xmlns:a="http://schemas.openxmlformats.org/drawingml/2006/main">
            <a:ext uri="{FF2B5EF4-FFF2-40B4-BE49-F238E27FC236}">
              <a16:creationId xmlns:a16="http://schemas.microsoft.com/office/drawing/2014/main" id="{938751D3-1C80-6140-470D-D00AB251E8DF}"/>
            </a:ext>
          </a:extLst>
        </cdr:cNvPr>
        <cdr:cNvSpPr txBox="1"/>
      </cdr:nvSpPr>
      <cdr:spPr>
        <a:xfrm xmlns:a="http://schemas.openxmlformats.org/drawingml/2006/main">
          <a:off x="9232232" y="1550869"/>
          <a:ext cx="695897" cy="3472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t>14.62%</a:t>
          </a:r>
        </a:p>
      </cdr:txBody>
    </cdr:sp>
  </cdr:relSizeAnchor>
  <cdr:relSizeAnchor xmlns:cdr="http://schemas.openxmlformats.org/drawingml/2006/chartDrawing">
    <cdr:from>
      <cdr:x>0.78742</cdr:x>
      <cdr:y>0.91154</cdr:y>
    </cdr:from>
    <cdr:to>
      <cdr:x>0.98418</cdr:x>
      <cdr:y>1</cdr:y>
    </cdr:to>
    <cdr:sp macro="" textlink="">
      <cdr:nvSpPr>
        <cdr:cNvPr id="6" name="TextBox 5">
          <a:extLst xmlns:a="http://schemas.openxmlformats.org/drawingml/2006/main">
            <a:ext uri="{FF2B5EF4-FFF2-40B4-BE49-F238E27FC236}">
              <a16:creationId xmlns:a16="http://schemas.microsoft.com/office/drawing/2014/main" id="{2BAF85CF-DF67-E6AA-3BE2-F3A1679E9F05}"/>
            </a:ext>
          </a:extLst>
        </cdr:cNvPr>
        <cdr:cNvSpPr txBox="1"/>
      </cdr:nvSpPr>
      <cdr:spPr>
        <a:xfrm xmlns:a="http://schemas.openxmlformats.org/drawingml/2006/main">
          <a:off x="8552981" y="5215752"/>
          <a:ext cx="2137144" cy="5061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dirty="0"/>
        </a:p>
      </cdr:txBody>
    </cdr:sp>
  </cdr:relSizeAnchor>
  <cdr:relSizeAnchor xmlns:cdr="http://schemas.openxmlformats.org/drawingml/2006/chartDrawing">
    <cdr:from>
      <cdr:x>0.7921</cdr:x>
      <cdr:y>0.91154</cdr:y>
    </cdr:from>
    <cdr:to>
      <cdr:x>0.98886</cdr:x>
      <cdr:y>1</cdr:y>
    </cdr:to>
    <cdr:sp macro="" textlink="">
      <cdr:nvSpPr>
        <cdr:cNvPr id="7" name="TextBox 1">
          <a:extLst xmlns:a="http://schemas.openxmlformats.org/drawingml/2006/main">
            <a:ext uri="{FF2B5EF4-FFF2-40B4-BE49-F238E27FC236}">
              <a16:creationId xmlns:a16="http://schemas.microsoft.com/office/drawing/2014/main" id="{41C748F9-9995-F7B0-B71E-10D8D11E2360}"/>
            </a:ext>
          </a:extLst>
        </cdr:cNvPr>
        <cdr:cNvSpPr txBox="1"/>
      </cdr:nvSpPr>
      <cdr:spPr>
        <a:xfrm xmlns:a="http://schemas.openxmlformats.org/drawingml/2006/main">
          <a:off x="8603728" y="5266565"/>
          <a:ext cx="2137200" cy="5061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200" dirty="0"/>
        </a:p>
      </cdr:txBody>
    </cdr:sp>
  </cdr:relSizeAnchor>
</c:userShapes>
</file>

<file path=ppt/drawings/drawing3.xml><?xml version="1.0" encoding="utf-8"?>
<c:userShapes xmlns:c="http://schemas.openxmlformats.org/drawingml/2006/chart">
  <cdr:relSizeAnchor xmlns:cdr="http://schemas.openxmlformats.org/drawingml/2006/chartDrawing">
    <cdr:from>
      <cdr:x>0.17516</cdr:x>
      <cdr:y>0.33786</cdr:y>
    </cdr:from>
    <cdr:to>
      <cdr:x>0.23934</cdr:x>
      <cdr:y>0.39339</cdr:y>
    </cdr:to>
    <cdr:sp macro="" textlink="">
      <cdr:nvSpPr>
        <cdr:cNvPr id="2" name="TextBox 1">
          <a:extLst xmlns:a="http://schemas.openxmlformats.org/drawingml/2006/main">
            <a:ext uri="{FF2B5EF4-FFF2-40B4-BE49-F238E27FC236}">
              <a16:creationId xmlns:a16="http://schemas.microsoft.com/office/drawing/2014/main" id="{886BFF67-0D07-EC14-FE3C-BE879BAE1121}"/>
            </a:ext>
          </a:extLst>
        </cdr:cNvPr>
        <cdr:cNvSpPr txBox="1"/>
      </cdr:nvSpPr>
      <cdr:spPr>
        <a:xfrm xmlns:a="http://schemas.openxmlformats.org/drawingml/2006/main">
          <a:off x="1902624" y="2002848"/>
          <a:ext cx="697121" cy="3291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solidFill>
                <a:schemeClr val="tx1"/>
              </a:solidFill>
            </a:rPr>
            <a:t>10.06%</a:t>
          </a:r>
        </a:p>
      </cdr:txBody>
    </cdr:sp>
  </cdr:relSizeAnchor>
  <cdr:relSizeAnchor xmlns:cdr="http://schemas.openxmlformats.org/drawingml/2006/chartDrawing">
    <cdr:from>
      <cdr:x>0.40547</cdr:x>
      <cdr:y>0.33593</cdr:y>
    </cdr:from>
    <cdr:to>
      <cdr:x>0.47169</cdr:x>
      <cdr:y>0.39953</cdr:y>
    </cdr:to>
    <cdr:sp macro="" textlink="">
      <cdr:nvSpPr>
        <cdr:cNvPr id="3" name="TextBox 2">
          <a:extLst xmlns:a="http://schemas.openxmlformats.org/drawingml/2006/main">
            <a:ext uri="{FF2B5EF4-FFF2-40B4-BE49-F238E27FC236}">
              <a16:creationId xmlns:a16="http://schemas.microsoft.com/office/drawing/2014/main" id="{8F89B1D3-D76C-0295-283B-EDF39D578D42}"/>
            </a:ext>
          </a:extLst>
        </cdr:cNvPr>
        <cdr:cNvSpPr txBox="1"/>
      </cdr:nvSpPr>
      <cdr:spPr>
        <a:xfrm xmlns:a="http://schemas.openxmlformats.org/drawingml/2006/main">
          <a:off x="4404179" y="1991405"/>
          <a:ext cx="719279" cy="3769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solidFill>
                <a:schemeClr val="tx1"/>
              </a:solidFill>
            </a:rPr>
            <a:t> 8.53%</a:t>
          </a:r>
        </a:p>
      </cdr:txBody>
    </cdr:sp>
  </cdr:relSizeAnchor>
  <cdr:relSizeAnchor xmlns:cdr="http://schemas.openxmlformats.org/drawingml/2006/chartDrawing">
    <cdr:from>
      <cdr:x>0.64481</cdr:x>
      <cdr:y>0.33834</cdr:y>
    </cdr:from>
    <cdr:to>
      <cdr:x>0.72069</cdr:x>
      <cdr:y>0.3957</cdr:y>
    </cdr:to>
    <cdr:sp macro="" textlink="">
      <cdr:nvSpPr>
        <cdr:cNvPr id="4" name="TextBox 3">
          <a:extLst xmlns:a="http://schemas.openxmlformats.org/drawingml/2006/main">
            <a:ext uri="{FF2B5EF4-FFF2-40B4-BE49-F238E27FC236}">
              <a16:creationId xmlns:a16="http://schemas.microsoft.com/office/drawing/2014/main" id="{3C9EBC11-CE1A-A889-D247-7B96428E9254}"/>
            </a:ext>
          </a:extLst>
        </cdr:cNvPr>
        <cdr:cNvSpPr txBox="1"/>
      </cdr:nvSpPr>
      <cdr:spPr>
        <a:xfrm xmlns:a="http://schemas.openxmlformats.org/drawingml/2006/main">
          <a:off x="7003951" y="2005691"/>
          <a:ext cx="824209" cy="3400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t>9.02%</a:t>
          </a:r>
        </a:p>
      </cdr:txBody>
    </cdr:sp>
  </cdr:relSizeAnchor>
  <cdr:relSizeAnchor xmlns:cdr="http://schemas.openxmlformats.org/drawingml/2006/chartDrawing">
    <cdr:from>
      <cdr:x>0.87452</cdr:x>
      <cdr:y>0.32796</cdr:y>
    </cdr:from>
    <cdr:to>
      <cdr:x>0.94419</cdr:x>
      <cdr:y>0.39098</cdr:y>
    </cdr:to>
    <cdr:sp macro="" textlink="">
      <cdr:nvSpPr>
        <cdr:cNvPr id="5" name="TextBox 4">
          <a:extLst xmlns:a="http://schemas.openxmlformats.org/drawingml/2006/main">
            <a:ext uri="{FF2B5EF4-FFF2-40B4-BE49-F238E27FC236}">
              <a16:creationId xmlns:a16="http://schemas.microsoft.com/office/drawing/2014/main" id="{938751D3-1C80-6140-470D-D00AB251E8DF}"/>
            </a:ext>
          </a:extLst>
        </cdr:cNvPr>
        <cdr:cNvSpPr txBox="1"/>
      </cdr:nvSpPr>
      <cdr:spPr>
        <a:xfrm xmlns:a="http://schemas.openxmlformats.org/drawingml/2006/main">
          <a:off x="9196137" y="1981033"/>
          <a:ext cx="732587" cy="3806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1" dirty="0"/>
            <a:t>10.74%</a:t>
          </a:r>
        </a:p>
      </cdr:txBody>
    </cdr:sp>
  </cdr:relSizeAnchor>
  <cdr:relSizeAnchor xmlns:cdr="http://schemas.openxmlformats.org/drawingml/2006/chartDrawing">
    <cdr:from>
      <cdr:x>0.78742</cdr:x>
      <cdr:y>0.91154</cdr:y>
    </cdr:from>
    <cdr:to>
      <cdr:x>0.98418</cdr:x>
      <cdr:y>1</cdr:y>
    </cdr:to>
    <cdr:sp macro="" textlink="">
      <cdr:nvSpPr>
        <cdr:cNvPr id="6" name="TextBox 5">
          <a:extLst xmlns:a="http://schemas.openxmlformats.org/drawingml/2006/main">
            <a:ext uri="{FF2B5EF4-FFF2-40B4-BE49-F238E27FC236}">
              <a16:creationId xmlns:a16="http://schemas.microsoft.com/office/drawing/2014/main" id="{2BAF85CF-DF67-E6AA-3BE2-F3A1679E9F05}"/>
            </a:ext>
          </a:extLst>
        </cdr:cNvPr>
        <cdr:cNvSpPr txBox="1"/>
      </cdr:nvSpPr>
      <cdr:spPr>
        <a:xfrm xmlns:a="http://schemas.openxmlformats.org/drawingml/2006/main">
          <a:off x="8552981" y="5215752"/>
          <a:ext cx="2137144" cy="5061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dirty="0"/>
        </a:p>
      </cdr:txBody>
    </cdr:sp>
  </cdr:relSizeAnchor>
  <cdr:relSizeAnchor xmlns:cdr="http://schemas.openxmlformats.org/drawingml/2006/chartDrawing">
    <cdr:from>
      <cdr:x>0.7921</cdr:x>
      <cdr:y>0.91154</cdr:y>
    </cdr:from>
    <cdr:to>
      <cdr:x>0.98886</cdr:x>
      <cdr:y>1</cdr:y>
    </cdr:to>
    <cdr:sp macro="" textlink="">
      <cdr:nvSpPr>
        <cdr:cNvPr id="7" name="TextBox 1">
          <a:extLst xmlns:a="http://schemas.openxmlformats.org/drawingml/2006/main">
            <a:ext uri="{FF2B5EF4-FFF2-40B4-BE49-F238E27FC236}">
              <a16:creationId xmlns:a16="http://schemas.microsoft.com/office/drawing/2014/main" id="{41C748F9-9995-F7B0-B71E-10D8D11E2360}"/>
            </a:ext>
          </a:extLst>
        </cdr:cNvPr>
        <cdr:cNvSpPr txBox="1"/>
      </cdr:nvSpPr>
      <cdr:spPr>
        <a:xfrm xmlns:a="http://schemas.openxmlformats.org/drawingml/2006/main">
          <a:off x="8603728" y="5266565"/>
          <a:ext cx="2137200" cy="5061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200" dirty="0"/>
        </a:p>
      </cdr:txBody>
    </cdr:sp>
  </cdr:relSizeAnchor>
</c:userShapes>
</file>

<file path=ppt/drawings/drawing4.xml><?xml version="1.0" encoding="utf-8"?>
<c:userShapes xmlns:c="http://schemas.openxmlformats.org/drawingml/2006/chart">
  <cdr:relSizeAnchor xmlns:cdr="http://schemas.openxmlformats.org/drawingml/2006/chartDrawing">
    <cdr:from>
      <cdr:x>0.75459</cdr:x>
      <cdr:y>0.27755</cdr:y>
    </cdr:from>
    <cdr:to>
      <cdr:x>0.81392</cdr:x>
      <cdr:y>0.32451</cdr:y>
    </cdr:to>
    <cdr:sp macro="" textlink="">
      <cdr:nvSpPr>
        <cdr:cNvPr id="2" name="TextBox 1">
          <a:extLst xmlns:a="http://schemas.openxmlformats.org/drawingml/2006/main">
            <a:ext uri="{FF2B5EF4-FFF2-40B4-BE49-F238E27FC236}">
              <a16:creationId xmlns:a16="http://schemas.microsoft.com/office/drawing/2014/main" id="{2CF20449-F0C5-DD01-A88B-7E8FACDF2A5C}"/>
            </a:ext>
          </a:extLst>
        </cdr:cNvPr>
        <cdr:cNvSpPr txBox="1"/>
      </cdr:nvSpPr>
      <cdr:spPr>
        <a:xfrm xmlns:a="http://schemas.openxmlformats.org/drawingml/2006/main">
          <a:off x="7423520" y="1494772"/>
          <a:ext cx="583660" cy="2529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59%</a:t>
          </a:r>
        </a:p>
      </cdr:txBody>
    </cdr:sp>
  </cdr:relSizeAnchor>
  <cdr:relSizeAnchor xmlns:cdr="http://schemas.openxmlformats.org/drawingml/2006/chartDrawing">
    <cdr:from>
      <cdr:x>0.5</cdr:x>
      <cdr:y>0.31548</cdr:y>
    </cdr:from>
    <cdr:to>
      <cdr:x>0.61272</cdr:x>
      <cdr:y>0.37327</cdr:y>
    </cdr:to>
    <cdr:sp macro="" textlink="">
      <cdr:nvSpPr>
        <cdr:cNvPr id="3" name="TextBox 2">
          <a:extLst xmlns:a="http://schemas.openxmlformats.org/drawingml/2006/main">
            <a:ext uri="{FF2B5EF4-FFF2-40B4-BE49-F238E27FC236}">
              <a16:creationId xmlns:a16="http://schemas.microsoft.com/office/drawing/2014/main" id="{E6E6A50C-F951-0A7D-7B90-C407AE69033D}"/>
            </a:ext>
          </a:extLst>
        </cdr:cNvPr>
        <cdr:cNvSpPr txBox="1"/>
      </cdr:nvSpPr>
      <cdr:spPr>
        <a:xfrm xmlns:a="http://schemas.openxmlformats.org/drawingml/2006/main">
          <a:off x="4918916" y="1699053"/>
          <a:ext cx="1108954" cy="3112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40%</a:t>
          </a:r>
        </a:p>
      </cdr:txBody>
    </cdr:sp>
  </cdr:relSizeAnchor>
  <cdr:relSizeAnchor xmlns:cdr="http://schemas.openxmlformats.org/drawingml/2006/chartDrawing">
    <cdr:from>
      <cdr:x>0.28689</cdr:x>
      <cdr:y>0.42565</cdr:y>
    </cdr:from>
    <cdr:to>
      <cdr:x>0.35412</cdr:x>
      <cdr:y>0.48707</cdr:y>
    </cdr:to>
    <cdr:sp macro="" textlink="">
      <cdr:nvSpPr>
        <cdr:cNvPr id="4" name="TextBox 3">
          <a:extLst xmlns:a="http://schemas.openxmlformats.org/drawingml/2006/main">
            <a:ext uri="{FF2B5EF4-FFF2-40B4-BE49-F238E27FC236}">
              <a16:creationId xmlns:a16="http://schemas.microsoft.com/office/drawing/2014/main" id="{299B743A-15E1-D405-8892-619E77E53147}"/>
            </a:ext>
          </a:extLst>
        </cdr:cNvPr>
        <cdr:cNvSpPr txBox="1"/>
      </cdr:nvSpPr>
      <cdr:spPr>
        <a:xfrm xmlns:a="http://schemas.openxmlformats.org/drawingml/2006/main">
          <a:off x="2822337" y="2292440"/>
          <a:ext cx="661481" cy="3307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63%</a:t>
          </a:r>
        </a:p>
      </cdr:txBody>
    </cdr:sp>
  </cdr:relSizeAnchor>
  <cdr:relSizeAnchor xmlns:cdr="http://schemas.openxmlformats.org/drawingml/2006/chartDrawing">
    <cdr:from>
      <cdr:x>0.45817</cdr:x>
      <cdr:y>0.50754</cdr:y>
    </cdr:from>
    <cdr:to>
      <cdr:x>0.53161</cdr:x>
      <cdr:y>0.57828</cdr:y>
    </cdr:to>
    <cdr:sp macro="" textlink="">
      <cdr:nvSpPr>
        <cdr:cNvPr id="5" name="TextBox 4">
          <a:extLst xmlns:a="http://schemas.openxmlformats.org/drawingml/2006/main">
            <a:ext uri="{FF2B5EF4-FFF2-40B4-BE49-F238E27FC236}">
              <a16:creationId xmlns:a16="http://schemas.microsoft.com/office/drawing/2014/main" id="{868C53FE-7751-BECA-AC2D-BC439F4922D3}"/>
            </a:ext>
          </a:extLst>
        </cdr:cNvPr>
        <cdr:cNvSpPr txBox="1"/>
      </cdr:nvSpPr>
      <cdr:spPr>
        <a:xfrm xmlns:a="http://schemas.openxmlformats.org/drawingml/2006/main">
          <a:off x="4507384" y="2733427"/>
          <a:ext cx="722488" cy="38099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400" dirty="0">
            <a:solidFill>
              <a:schemeClr val="bg1"/>
            </a:solidFill>
          </a:endParaRPr>
        </a:p>
      </cdr:txBody>
    </cdr:sp>
  </cdr:relSizeAnchor>
  <cdr:relSizeAnchor xmlns:cdr="http://schemas.openxmlformats.org/drawingml/2006/chartDrawing">
    <cdr:from>
      <cdr:x>0.30482</cdr:x>
      <cdr:y>0.70038</cdr:y>
    </cdr:from>
    <cdr:to>
      <cdr:x>0.39565</cdr:x>
      <cdr:y>0.7887</cdr:y>
    </cdr:to>
    <cdr:sp macro="" textlink="">
      <cdr:nvSpPr>
        <cdr:cNvPr id="6" name="TextBox 5">
          <a:extLst xmlns:a="http://schemas.openxmlformats.org/drawingml/2006/main">
            <a:ext uri="{FF2B5EF4-FFF2-40B4-BE49-F238E27FC236}">
              <a16:creationId xmlns:a16="http://schemas.microsoft.com/office/drawing/2014/main" id="{59C22CE4-184A-351E-116D-665923413D53}"/>
            </a:ext>
          </a:extLst>
        </cdr:cNvPr>
        <cdr:cNvSpPr txBox="1"/>
      </cdr:nvSpPr>
      <cdr:spPr>
        <a:xfrm xmlns:a="http://schemas.openxmlformats.org/drawingml/2006/main">
          <a:off x="2998777" y="3772023"/>
          <a:ext cx="893561" cy="4756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51%</a:t>
          </a:r>
        </a:p>
      </cdr:txBody>
    </cdr:sp>
  </cdr:relSizeAnchor>
  <cdr:relSizeAnchor xmlns:cdr="http://schemas.openxmlformats.org/drawingml/2006/chartDrawing">
    <cdr:from>
      <cdr:x>0.30249</cdr:x>
      <cdr:y>0.75488</cdr:y>
    </cdr:from>
    <cdr:to>
      <cdr:x>0.40554</cdr:x>
      <cdr:y>0.86178</cdr:y>
    </cdr:to>
    <cdr:sp macro="" textlink="">
      <cdr:nvSpPr>
        <cdr:cNvPr id="7" name="TextBox 6">
          <a:extLst xmlns:a="http://schemas.openxmlformats.org/drawingml/2006/main">
            <a:ext uri="{FF2B5EF4-FFF2-40B4-BE49-F238E27FC236}">
              <a16:creationId xmlns:a16="http://schemas.microsoft.com/office/drawing/2014/main" id="{8A26F442-E73E-CAC0-6E2E-6E6FAFDFE447}"/>
            </a:ext>
          </a:extLst>
        </cdr:cNvPr>
        <cdr:cNvSpPr txBox="1"/>
      </cdr:nvSpPr>
      <cdr:spPr>
        <a:xfrm xmlns:a="http://schemas.openxmlformats.org/drawingml/2006/main">
          <a:off x="2975846" y="4065516"/>
          <a:ext cx="1013789" cy="5757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48%</a:t>
          </a:r>
        </a:p>
        <a:p xmlns:a="http://schemas.openxmlformats.org/drawingml/2006/main">
          <a:endParaRPr lang="en-US" sz="1400" dirty="0">
            <a:solidFill>
              <a:schemeClr val="bg1"/>
            </a:solidFill>
          </a:endParaRPr>
        </a:p>
        <a:p xmlns:a="http://schemas.openxmlformats.org/drawingml/2006/main">
          <a:r>
            <a:rPr lang="en-US" sz="1400" dirty="0">
              <a:solidFill>
                <a:schemeClr val="bg1"/>
              </a:solidFill>
            </a:rPr>
            <a:t>%</a:t>
          </a:r>
        </a:p>
      </cdr:txBody>
    </cdr:sp>
  </cdr:relSizeAnchor>
  <cdr:relSizeAnchor xmlns:cdr="http://schemas.openxmlformats.org/drawingml/2006/chartDrawing">
    <cdr:from>
      <cdr:x>0.54476</cdr:x>
      <cdr:y>0.12031</cdr:y>
    </cdr:from>
    <cdr:to>
      <cdr:x>0.64843</cdr:x>
      <cdr:y>0.18321</cdr:y>
    </cdr:to>
    <cdr:sp macro="" textlink="">
      <cdr:nvSpPr>
        <cdr:cNvPr id="8" name="TextBox 7">
          <a:extLst xmlns:a="http://schemas.openxmlformats.org/drawingml/2006/main">
            <a:ext uri="{FF2B5EF4-FFF2-40B4-BE49-F238E27FC236}">
              <a16:creationId xmlns:a16="http://schemas.microsoft.com/office/drawing/2014/main" id="{C57075BE-2C53-5147-DE9C-01EC000E1283}"/>
            </a:ext>
          </a:extLst>
        </cdr:cNvPr>
        <cdr:cNvSpPr txBox="1"/>
      </cdr:nvSpPr>
      <cdr:spPr>
        <a:xfrm xmlns:a="http://schemas.openxmlformats.org/drawingml/2006/main">
          <a:off x="5601297" y="647959"/>
          <a:ext cx="1065949" cy="3387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bg1"/>
              </a:solidFill>
            </a:rPr>
            <a:t>59%</a:t>
          </a:r>
        </a:p>
      </cdr:txBody>
    </cdr:sp>
  </cdr:relSizeAnchor>
  <cdr:relSizeAnchor xmlns:cdr="http://schemas.openxmlformats.org/drawingml/2006/chartDrawing">
    <cdr:from>
      <cdr:x>0.54334</cdr:x>
      <cdr:y>0.17858</cdr:y>
    </cdr:from>
    <cdr:to>
      <cdr:x>0.65901</cdr:x>
      <cdr:y>0.24061</cdr:y>
    </cdr:to>
    <cdr:sp macro="" textlink="">
      <cdr:nvSpPr>
        <cdr:cNvPr id="9" name="TextBox 8">
          <a:extLst xmlns:a="http://schemas.openxmlformats.org/drawingml/2006/main">
            <a:ext uri="{FF2B5EF4-FFF2-40B4-BE49-F238E27FC236}">
              <a16:creationId xmlns:a16="http://schemas.microsoft.com/office/drawing/2014/main" id="{9F6F4A67-61A0-6C22-30CB-643AA6556229}"/>
            </a:ext>
          </a:extLst>
        </cdr:cNvPr>
        <cdr:cNvSpPr txBox="1"/>
      </cdr:nvSpPr>
      <cdr:spPr>
        <a:xfrm xmlns:a="http://schemas.openxmlformats.org/drawingml/2006/main">
          <a:off x="5586692" y="961775"/>
          <a:ext cx="1189340" cy="3340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37%</a:t>
          </a:r>
        </a:p>
      </cdr:txBody>
    </cdr:sp>
  </cdr:relSizeAnchor>
  <cdr:relSizeAnchor xmlns:cdr="http://schemas.openxmlformats.org/drawingml/2006/chartDrawing">
    <cdr:from>
      <cdr:x>0.30839</cdr:x>
      <cdr:y>0.31092</cdr:y>
    </cdr:from>
    <cdr:to>
      <cdr:x>0.37835</cdr:x>
      <cdr:y>0.36752</cdr:y>
    </cdr:to>
    <cdr:sp macro="" textlink="">
      <cdr:nvSpPr>
        <cdr:cNvPr id="10" name="TextBox 9">
          <a:extLst xmlns:a="http://schemas.openxmlformats.org/drawingml/2006/main">
            <a:ext uri="{FF2B5EF4-FFF2-40B4-BE49-F238E27FC236}">
              <a16:creationId xmlns:a16="http://schemas.microsoft.com/office/drawing/2014/main" id="{5EADBB49-0248-A150-76F7-73899424816C}"/>
            </a:ext>
          </a:extLst>
        </cdr:cNvPr>
        <cdr:cNvSpPr txBox="1"/>
      </cdr:nvSpPr>
      <cdr:spPr>
        <a:xfrm xmlns:a="http://schemas.openxmlformats.org/drawingml/2006/main">
          <a:off x="3170958" y="1674525"/>
          <a:ext cx="719328"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64%</a:t>
          </a:r>
        </a:p>
      </cdr:txBody>
    </cdr:sp>
  </cdr:relSizeAnchor>
  <cdr:relSizeAnchor xmlns:cdr="http://schemas.openxmlformats.org/drawingml/2006/chartDrawing">
    <cdr:from>
      <cdr:x>0.23035</cdr:x>
      <cdr:y>0.37136</cdr:y>
    </cdr:from>
    <cdr:to>
      <cdr:x>0.28723</cdr:x>
      <cdr:y>0.4332</cdr:y>
    </cdr:to>
    <cdr:sp macro="" textlink="">
      <cdr:nvSpPr>
        <cdr:cNvPr id="11" name="TextBox 10">
          <a:extLst xmlns:a="http://schemas.openxmlformats.org/drawingml/2006/main">
            <a:ext uri="{FF2B5EF4-FFF2-40B4-BE49-F238E27FC236}">
              <a16:creationId xmlns:a16="http://schemas.microsoft.com/office/drawing/2014/main" id="{E9C96D08-764D-E270-5B08-0DF54FBB45C1}"/>
            </a:ext>
          </a:extLst>
        </cdr:cNvPr>
        <cdr:cNvSpPr txBox="1"/>
      </cdr:nvSpPr>
      <cdr:spPr>
        <a:xfrm xmlns:a="http://schemas.openxmlformats.org/drawingml/2006/main">
          <a:off x="2266145" y="2000002"/>
          <a:ext cx="559576" cy="333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33%</a:t>
          </a:r>
        </a:p>
      </cdr:txBody>
    </cdr:sp>
  </cdr:relSizeAnchor>
  <cdr:relSizeAnchor xmlns:cdr="http://schemas.openxmlformats.org/drawingml/2006/chartDrawing">
    <cdr:from>
      <cdr:x>0</cdr:x>
      <cdr:y>0.21721</cdr:y>
    </cdr:from>
    <cdr:to>
      <cdr:x>0.19007</cdr:x>
      <cdr:y>0.31374</cdr:y>
    </cdr:to>
    <cdr:sp macro="" textlink="">
      <cdr:nvSpPr>
        <cdr:cNvPr id="12" name="TextBox 11">
          <a:extLst xmlns:a="http://schemas.openxmlformats.org/drawingml/2006/main">
            <a:ext uri="{FF2B5EF4-FFF2-40B4-BE49-F238E27FC236}">
              <a16:creationId xmlns:a16="http://schemas.microsoft.com/office/drawing/2014/main" id="{3DE418E4-6A87-4CA6-F90C-A000DC14DBA0}"/>
            </a:ext>
          </a:extLst>
        </cdr:cNvPr>
        <cdr:cNvSpPr txBox="1"/>
      </cdr:nvSpPr>
      <cdr:spPr>
        <a:xfrm xmlns:a="http://schemas.openxmlformats.org/drawingml/2006/main">
          <a:off x="0" y="1169824"/>
          <a:ext cx="1954326" cy="5198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tx2"/>
              </a:solidFill>
            </a:rPr>
            <a:t> 62,344 Claims </a:t>
          </a:r>
        </a:p>
        <a:p xmlns:a="http://schemas.openxmlformats.org/drawingml/2006/main">
          <a:r>
            <a:rPr lang="en-US" sz="1400" b="1" dirty="0">
              <a:solidFill>
                <a:schemeClr val="tx2"/>
              </a:solidFill>
            </a:rPr>
            <a:t>50.01%  of  Total Filed</a:t>
          </a:r>
        </a:p>
      </cdr:txBody>
    </cdr:sp>
  </cdr:relSizeAnchor>
  <cdr:relSizeAnchor xmlns:cdr="http://schemas.openxmlformats.org/drawingml/2006/chartDrawing">
    <cdr:from>
      <cdr:x>0</cdr:x>
      <cdr:y>0.3888</cdr:y>
    </cdr:from>
    <cdr:to>
      <cdr:x>0.18319</cdr:x>
      <cdr:y>0.48772</cdr:y>
    </cdr:to>
    <cdr:sp macro="" textlink="">
      <cdr:nvSpPr>
        <cdr:cNvPr id="13" name="TextBox 12">
          <a:extLst xmlns:a="http://schemas.openxmlformats.org/drawingml/2006/main">
            <a:ext uri="{FF2B5EF4-FFF2-40B4-BE49-F238E27FC236}">
              <a16:creationId xmlns:a16="http://schemas.microsoft.com/office/drawing/2014/main" id="{D3AFD35B-AA05-28CB-0D73-AD6A7219D1DB}"/>
            </a:ext>
          </a:extLst>
        </cdr:cNvPr>
        <cdr:cNvSpPr txBox="1"/>
      </cdr:nvSpPr>
      <cdr:spPr>
        <a:xfrm xmlns:a="http://schemas.openxmlformats.org/drawingml/2006/main">
          <a:off x="0" y="2093952"/>
          <a:ext cx="1883585" cy="5327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tx2"/>
              </a:solidFill>
            </a:rPr>
            <a:t>17,756 Claims</a:t>
          </a:r>
        </a:p>
        <a:p xmlns:a="http://schemas.openxmlformats.org/drawingml/2006/main">
          <a:r>
            <a:rPr lang="en-US" sz="1400" b="1" dirty="0">
              <a:solidFill>
                <a:schemeClr val="tx2"/>
              </a:solidFill>
            </a:rPr>
            <a:t>14.24%  of Total Filed</a:t>
          </a:r>
        </a:p>
      </cdr:txBody>
    </cdr:sp>
  </cdr:relSizeAnchor>
  <cdr:relSizeAnchor xmlns:cdr="http://schemas.openxmlformats.org/drawingml/2006/chartDrawing">
    <cdr:from>
      <cdr:x>0</cdr:x>
      <cdr:y>0.592</cdr:y>
    </cdr:from>
    <cdr:to>
      <cdr:x>0.21709</cdr:x>
      <cdr:y>0.69744</cdr:y>
    </cdr:to>
    <cdr:sp macro="" textlink="">
      <cdr:nvSpPr>
        <cdr:cNvPr id="14" name="TextBox 13">
          <a:extLst xmlns:a="http://schemas.openxmlformats.org/drawingml/2006/main">
            <a:ext uri="{FF2B5EF4-FFF2-40B4-BE49-F238E27FC236}">
              <a16:creationId xmlns:a16="http://schemas.microsoft.com/office/drawing/2014/main" id="{E807BC84-F4F6-58C3-BB1A-3AF2E35DF0CB}"/>
            </a:ext>
          </a:extLst>
        </cdr:cNvPr>
        <cdr:cNvSpPr txBox="1"/>
      </cdr:nvSpPr>
      <cdr:spPr>
        <a:xfrm xmlns:a="http://schemas.openxmlformats.org/drawingml/2006/main">
          <a:off x="0" y="3188323"/>
          <a:ext cx="2232174" cy="5678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tx2"/>
              </a:solidFill>
            </a:rPr>
            <a:t>15,254 Claims</a:t>
          </a:r>
        </a:p>
        <a:p xmlns:a="http://schemas.openxmlformats.org/drawingml/2006/main">
          <a:r>
            <a:rPr lang="en-US" sz="1400" b="1" dirty="0">
              <a:solidFill>
                <a:schemeClr val="tx2"/>
              </a:solidFill>
            </a:rPr>
            <a:t>12.24%  of Total Filed</a:t>
          </a:r>
        </a:p>
      </cdr:txBody>
    </cdr:sp>
  </cdr:relSizeAnchor>
  <cdr:relSizeAnchor xmlns:cdr="http://schemas.openxmlformats.org/drawingml/2006/chartDrawing">
    <cdr:from>
      <cdr:x>0.00716</cdr:x>
      <cdr:y>0.77714</cdr:y>
    </cdr:from>
    <cdr:to>
      <cdr:x>0.20778</cdr:x>
      <cdr:y>0.9028</cdr:y>
    </cdr:to>
    <cdr:sp macro="" textlink="">
      <cdr:nvSpPr>
        <cdr:cNvPr id="15" name="TextBox 14">
          <a:extLst xmlns:a="http://schemas.openxmlformats.org/drawingml/2006/main">
            <a:ext uri="{FF2B5EF4-FFF2-40B4-BE49-F238E27FC236}">
              <a16:creationId xmlns:a16="http://schemas.microsoft.com/office/drawing/2014/main" id="{E8867960-1452-96B0-AC2B-C5E9C8E06E7C}"/>
            </a:ext>
          </a:extLst>
        </cdr:cNvPr>
        <cdr:cNvSpPr txBox="1"/>
      </cdr:nvSpPr>
      <cdr:spPr>
        <a:xfrm xmlns:a="http://schemas.openxmlformats.org/drawingml/2006/main">
          <a:off x="73620" y="4185427"/>
          <a:ext cx="2062760" cy="6767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tx2"/>
              </a:solidFill>
            </a:rPr>
            <a:t>28,570 Claims</a:t>
          </a:r>
        </a:p>
        <a:p xmlns:a="http://schemas.openxmlformats.org/drawingml/2006/main">
          <a:r>
            <a:rPr lang="en-US" sz="1400" b="1" dirty="0">
              <a:solidFill>
                <a:schemeClr val="tx2"/>
              </a:solidFill>
            </a:rPr>
            <a:t>22.92%  of Total Filed</a:t>
          </a:r>
        </a:p>
      </cdr:txBody>
    </cdr:sp>
  </cdr:relSizeAnchor>
  <cdr:relSizeAnchor xmlns:cdr="http://schemas.openxmlformats.org/drawingml/2006/chartDrawing">
    <cdr:from>
      <cdr:x>0.59644</cdr:x>
      <cdr:y>0.32005</cdr:y>
    </cdr:from>
    <cdr:to>
      <cdr:x>0.95995</cdr:x>
      <cdr:y>0.74906</cdr:y>
    </cdr:to>
    <cdr:pic>
      <cdr:nvPicPr>
        <cdr:cNvPr id="16" name="chart">
          <a:extLst xmlns:a="http://schemas.openxmlformats.org/drawingml/2006/main">
            <a:ext uri="{FF2B5EF4-FFF2-40B4-BE49-F238E27FC236}">
              <a16:creationId xmlns:a16="http://schemas.microsoft.com/office/drawing/2014/main" id="{91A22F5C-5950-8450-2B6F-8E9A584CBB9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271971" y="1782895"/>
          <a:ext cx="3822523" cy="2389839"/>
        </a:xfrm>
        <a:prstGeom xmlns:a="http://schemas.openxmlformats.org/drawingml/2006/main" prst="rect">
          <a:avLst/>
        </a:prstGeom>
      </cdr:spPr>
    </cdr:pic>
  </cdr:relSizeAnchor>
</c:userShapes>
</file>

<file path=ppt/drawings/drawing5.xml><?xml version="1.0" encoding="utf-8"?>
<c:userShapes xmlns:c="http://schemas.openxmlformats.org/drawingml/2006/chart">
  <cdr:relSizeAnchor xmlns:cdr="http://schemas.openxmlformats.org/drawingml/2006/chartDrawing">
    <cdr:from>
      <cdr:x>0.14449</cdr:x>
      <cdr:y>0.23248</cdr:y>
    </cdr:from>
    <cdr:to>
      <cdr:x>0.20914</cdr:x>
      <cdr:y>0.28132</cdr:y>
    </cdr:to>
    <cdr:sp macro="" textlink="">
      <cdr:nvSpPr>
        <cdr:cNvPr id="2" name="TextBox 1">
          <a:extLst xmlns:a="http://schemas.openxmlformats.org/drawingml/2006/main">
            <a:ext uri="{FF2B5EF4-FFF2-40B4-BE49-F238E27FC236}">
              <a16:creationId xmlns:a16="http://schemas.microsoft.com/office/drawing/2014/main" id="{DF99AE45-64FB-986D-B07B-CE9918A0F632}"/>
            </a:ext>
          </a:extLst>
        </cdr:cNvPr>
        <cdr:cNvSpPr txBox="1"/>
      </cdr:nvSpPr>
      <cdr:spPr>
        <a:xfrm xmlns:a="http://schemas.openxmlformats.org/drawingml/2006/main">
          <a:off x="1583171" y="1318663"/>
          <a:ext cx="708372" cy="27699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30,760	</a:t>
          </a:r>
        </a:p>
        <a:p xmlns:a="http://schemas.openxmlformats.org/drawingml/2006/main">
          <a:endParaRPr lang="en-US" sz="1200" b="1" dirty="0"/>
        </a:p>
      </cdr:txBody>
    </cdr:sp>
  </cdr:relSizeAnchor>
  <cdr:relSizeAnchor xmlns:cdr="http://schemas.openxmlformats.org/drawingml/2006/chartDrawing">
    <cdr:from>
      <cdr:x>0.61043</cdr:x>
      <cdr:y>0.23559</cdr:y>
    </cdr:from>
    <cdr:to>
      <cdr:x>0.68539</cdr:x>
      <cdr:y>0.28442</cdr:y>
    </cdr:to>
    <cdr:sp macro="" textlink="">
      <cdr:nvSpPr>
        <cdr:cNvPr id="3" name="TextBox 2">
          <a:extLst xmlns:a="http://schemas.openxmlformats.org/drawingml/2006/main">
            <a:ext uri="{FF2B5EF4-FFF2-40B4-BE49-F238E27FC236}">
              <a16:creationId xmlns:a16="http://schemas.microsoft.com/office/drawing/2014/main" id="{FE66F52D-63A8-32E4-25A6-2C500F31A698}"/>
            </a:ext>
          </a:extLst>
        </cdr:cNvPr>
        <cdr:cNvSpPr txBox="1"/>
      </cdr:nvSpPr>
      <cdr:spPr>
        <a:xfrm xmlns:a="http://schemas.openxmlformats.org/drawingml/2006/main">
          <a:off x="6688449" y="1336294"/>
          <a:ext cx="821339" cy="27699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30,496</a:t>
          </a:r>
        </a:p>
      </cdr:txBody>
    </cdr:sp>
  </cdr:relSizeAnchor>
  <cdr:relSizeAnchor xmlns:cdr="http://schemas.openxmlformats.org/drawingml/2006/chartDrawing">
    <cdr:from>
      <cdr:x>0.83628</cdr:x>
      <cdr:y>0.16005</cdr:y>
    </cdr:from>
    <cdr:to>
      <cdr:x>0.91125</cdr:x>
      <cdr:y>0.21621</cdr:y>
    </cdr:to>
    <cdr:sp macro="" textlink="">
      <cdr:nvSpPr>
        <cdr:cNvPr id="4" name="TextBox 3">
          <a:extLst xmlns:a="http://schemas.openxmlformats.org/drawingml/2006/main">
            <a:ext uri="{FF2B5EF4-FFF2-40B4-BE49-F238E27FC236}">
              <a16:creationId xmlns:a16="http://schemas.microsoft.com/office/drawing/2014/main" id="{8DCEF03E-9220-0F4D-3AA0-E70C99385992}"/>
            </a:ext>
          </a:extLst>
        </cdr:cNvPr>
        <cdr:cNvSpPr txBox="1"/>
      </cdr:nvSpPr>
      <cdr:spPr>
        <a:xfrm xmlns:a="http://schemas.openxmlformats.org/drawingml/2006/main">
          <a:off x="9163145" y="907800"/>
          <a:ext cx="821449" cy="3185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a:t>32,859</a:t>
          </a:r>
        </a:p>
      </cdr:txBody>
    </cdr:sp>
  </cdr:relSizeAnchor>
  <cdr:relSizeAnchor xmlns:cdr="http://schemas.openxmlformats.org/drawingml/2006/chartDrawing">
    <cdr:from>
      <cdr:x>0.36885</cdr:x>
      <cdr:y>0.33452</cdr:y>
    </cdr:from>
    <cdr:to>
      <cdr:x>0.44573</cdr:x>
      <cdr:y>0.38336</cdr:y>
    </cdr:to>
    <cdr:sp macro="" textlink="">
      <cdr:nvSpPr>
        <cdr:cNvPr id="5" name="TextBox 4">
          <a:extLst xmlns:a="http://schemas.openxmlformats.org/drawingml/2006/main">
            <a:ext uri="{FF2B5EF4-FFF2-40B4-BE49-F238E27FC236}">
              <a16:creationId xmlns:a16="http://schemas.microsoft.com/office/drawing/2014/main" id="{32AD415A-B41F-1236-F3D3-0692854E937B}"/>
            </a:ext>
          </a:extLst>
        </cdr:cNvPr>
        <cdr:cNvSpPr txBox="1"/>
      </cdr:nvSpPr>
      <cdr:spPr>
        <a:xfrm xmlns:a="http://schemas.openxmlformats.org/drawingml/2006/main">
          <a:off x="4041509" y="1897417"/>
          <a:ext cx="842376" cy="2770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b="1" dirty="0">
              <a:latin typeface="Arial Black" panose="020B0A04020102020204" pitchFamily="34" charset="0"/>
            </a:rPr>
            <a:t>11.03%</a:t>
          </a:r>
        </a:p>
      </cdr:txBody>
    </cdr:sp>
  </cdr:relSizeAnchor>
  <cdr:relSizeAnchor xmlns:cdr="http://schemas.openxmlformats.org/drawingml/2006/chartDrawing">
    <cdr:from>
      <cdr:x>0.60312</cdr:x>
      <cdr:y>0.33723</cdr:y>
    </cdr:from>
    <cdr:to>
      <cdr:x>0.67612</cdr:x>
      <cdr:y>0.40078</cdr:y>
    </cdr:to>
    <cdr:sp macro="" textlink="">
      <cdr:nvSpPr>
        <cdr:cNvPr id="6" name="TextBox 5">
          <a:extLst xmlns:a="http://schemas.openxmlformats.org/drawingml/2006/main">
            <a:ext uri="{FF2B5EF4-FFF2-40B4-BE49-F238E27FC236}">
              <a16:creationId xmlns:a16="http://schemas.microsoft.com/office/drawing/2014/main" id="{0E9B4171-A98B-8674-34B1-A905B0FF9B0F}"/>
            </a:ext>
          </a:extLst>
        </cdr:cNvPr>
        <cdr:cNvSpPr txBox="1"/>
      </cdr:nvSpPr>
      <cdr:spPr>
        <a:xfrm xmlns:a="http://schemas.openxmlformats.org/drawingml/2006/main">
          <a:off x="6608448" y="1912835"/>
          <a:ext cx="799863" cy="3604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b="1" dirty="0">
              <a:latin typeface="Arial Black" panose="020B0A04020102020204" pitchFamily="34" charset="0"/>
            </a:rPr>
            <a:t>11.48%</a:t>
          </a:r>
        </a:p>
      </cdr:txBody>
    </cdr:sp>
  </cdr:relSizeAnchor>
  <cdr:relSizeAnchor xmlns:cdr="http://schemas.openxmlformats.org/drawingml/2006/chartDrawing">
    <cdr:from>
      <cdr:x>0.83964</cdr:x>
      <cdr:y>0.24993</cdr:y>
    </cdr:from>
    <cdr:to>
      <cdr:x>0.91285</cdr:x>
      <cdr:y>0.31872</cdr:y>
    </cdr:to>
    <cdr:sp macro="" textlink="">
      <cdr:nvSpPr>
        <cdr:cNvPr id="7" name="TextBox 6">
          <a:extLst xmlns:a="http://schemas.openxmlformats.org/drawingml/2006/main">
            <a:ext uri="{FF2B5EF4-FFF2-40B4-BE49-F238E27FC236}">
              <a16:creationId xmlns:a16="http://schemas.microsoft.com/office/drawing/2014/main" id="{794D1C29-6DD7-F869-9DC4-C0708BD86988}"/>
            </a:ext>
          </a:extLst>
        </cdr:cNvPr>
        <cdr:cNvSpPr txBox="1"/>
      </cdr:nvSpPr>
      <cdr:spPr>
        <a:xfrm xmlns:a="http://schemas.openxmlformats.org/drawingml/2006/main">
          <a:off x="9200005" y="1417643"/>
          <a:ext cx="802164" cy="3901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b="1" dirty="0">
              <a:latin typeface="Arial Black" panose="020B0A04020102020204" pitchFamily="34" charset="0"/>
            </a:rPr>
            <a:t>8.09</a:t>
          </a:r>
          <a:r>
            <a:rPr lang="en-US" sz="1100" b="1" dirty="0">
              <a:latin typeface="Arial Black" panose="020B0A04020102020204" pitchFamily="34" charset="0"/>
            </a:rPr>
            <a:t>%</a:t>
          </a:r>
        </a:p>
      </cdr:txBody>
    </cdr:sp>
  </cdr:relSizeAnchor>
</c:userShapes>
</file>

<file path=ppt/drawings/drawing6.xml><?xml version="1.0" encoding="utf-8"?>
<c:userShapes xmlns:c="http://schemas.openxmlformats.org/drawingml/2006/chart">
  <cdr:relSizeAnchor xmlns:cdr="http://schemas.openxmlformats.org/drawingml/2006/chartDrawing">
    <cdr:from>
      <cdr:x>0.16046</cdr:x>
      <cdr:y>0.08514</cdr:y>
    </cdr:from>
    <cdr:to>
      <cdr:x>1</cdr:x>
      <cdr:y>0.17686</cdr:y>
    </cdr:to>
    <cdr:sp macro="" textlink="">
      <cdr:nvSpPr>
        <cdr:cNvPr id="2" name="TextBox 1">
          <a:extLst xmlns:a="http://schemas.openxmlformats.org/drawingml/2006/main">
            <a:ext uri="{FF2B5EF4-FFF2-40B4-BE49-F238E27FC236}">
              <a16:creationId xmlns:a16="http://schemas.microsoft.com/office/drawing/2014/main" id="{F1FE151F-18BA-FEAC-C72E-956247493FED}"/>
            </a:ext>
          </a:extLst>
        </cdr:cNvPr>
        <cdr:cNvSpPr txBox="1"/>
      </cdr:nvSpPr>
      <cdr:spPr>
        <a:xfrm xmlns:a="http://schemas.openxmlformats.org/drawingml/2006/main">
          <a:off x="1672345" y="518984"/>
          <a:ext cx="8749849" cy="5591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i="1" dirty="0">
              <a:solidFill>
                <a:schemeClr val="tx2"/>
              </a:solidFill>
            </a:rPr>
            <a:t>Last 26 weeks: Weekly Payments Averaging $9.92 million/week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F9CE51-A471-C37B-3E50-5FBBACB7F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A9C957A-E02B-8450-E0A5-3DD5A5F937B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2533FE-3AC0-4D3F-9D6C-999208529138}" type="datetime1">
              <a:rPr lang="en-US" smtClean="0"/>
              <a:t>6/8/2026</a:t>
            </a:fld>
            <a:endParaRPr lang="en-US"/>
          </a:p>
        </p:txBody>
      </p:sp>
      <p:sp>
        <p:nvSpPr>
          <p:cNvPr id="4" name="Footer Placeholder 3">
            <a:extLst>
              <a:ext uri="{FF2B5EF4-FFF2-40B4-BE49-F238E27FC236}">
                <a16:creationId xmlns:a16="http://schemas.microsoft.com/office/drawing/2014/main" id="{7FB734AA-91F4-FA3E-6B28-EC7776951E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823BF3-DACE-C917-FBA3-4205DD5321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B769B1A-2F63-456E-ACE8-D50DEF7226DC}" type="slidenum">
              <a:rPr lang="en-US" smtClean="0"/>
              <a:t>‹#›</a:t>
            </a:fld>
            <a:endParaRPr lang="en-US"/>
          </a:p>
        </p:txBody>
      </p:sp>
    </p:spTree>
    <p:extLst>
      <p:ext uri="{BB962C8B-B14F-4D97-AF65-F5344CB8AC3E}">
        <p14:creationId xmlns:p14="http://schemas.microsoft.com/office/powerpoint/2010/main" val="183418203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E700A-025B-45BA-AB34-E6A91A4989B7}" type="datetime1">
              <a:rPr lang="en-US" smtClean="0"/>
              <a:t>6/8/2026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797266-CB18-4160-AAD9-9B3AC616F39F}" type="slidenum">
              <a:rPr lang="en-US" smtClean="0"/>
              <a:t>‹#›</a:t>
            </a:fld>
            <a:endParaRPr lang="en-US"/>
          </a:p>
        </p:txBody>
      </p:sp>
    </p:spTree>
    <p:extLst>
      <p:ext uri="{BB962C8B-B14F-4D97-AF65-F5344CB8AC3E}">
        <p14:creationId xmlns:p14="http://schemas.microsoft.com/office/powerpoint/2010/main" val="259234995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Morning Everyone.  I have a brief overview of claims administration for May 2026 and a Year Over Year claims data comparison for you.</a:t>
            </a:r>
          </a:p>
          <a:p>
            <a:endParaRPr lang="en-US" dirty="0"/>
          </a:p>
        </p:txBody>
      </p:sp>
      <p:sp>
        <p:nvSpPr>
          <p:cNvPr id="4" name="Date Placeholder 3"/>
          <p:cNvSpPr>
            <a:spLocks noGrp="1"/>
          </p:cNvSpPr>
          <p:nvPr>
            <p:ph type="dt" idx="1"/>
          </p:nvPr>
        </p:nvSpPr>
        <p:spPr/>
        <p:txBody>
          <a:bodyPr/>
          <a:lstStyle/>
          <a:p>
            <a:fld id="{E1CE700A-025B-45BA-AB34-E6A91A4989B7}" type="datetime1">
              <a:rPr lang="en-US" smtClean="0"/>
              <a:t>6/8/2026</a:t>
            </a:fld>
            <a:endParaRPr lang="en-US"/>
          </a:p>
        </p:txBody>
      </p:sp>
      <p:sp>
        <p:nvSpPr>
          <p:cNvPr id="5" name="Slide Number Placeholder 4"/>
          <p:cNvSpPr>
            <a:spLocks noGrp="1"/>
          </p:cNvSpPr>
          <p:nvPr>
            <p:ph type="sldNum" sz="quarter" idx="5"/>
          </p:nvPr>
        </p:nvSpPr>
        <p:spPr/>
        <p:txBody>
          <a:bodyPr/>
          <a:lstStyle/>
          <a:p>
            <a:fld id="{52797266-CB18-4160-AAD9-9B3AC616F39F}" type="slidenum">
              <a:rPr lang="en-US" smtClean="0"/>
              <a:t>1</a:t>
            </a:fld>
            <a:endParaRPr lang="en-US"/>
          </a:p>
        </p:txBody>
      </p:sp>
    </p:spTree>
    <p:extLst>
      <p:ext uri="{BB962C8B-B14F-4D97-AF65-F5344CB8AC3E}">
        <p14:creationId xmlns:p14="http://schemas.microsoft.com/office/powerpoint/2010/main" val="169682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C5357-EEED-85D9-3808-9C7DC06E0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B7AAD-8249-D84A-88B7-E225FCD44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BBE4B7-9BC2-4F67-22E9-FD35A958F2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Call center call metrics show the average number of monthly calls into the call center over the last 12 months </a:t>
            </a:r>
            <a:r>
              <a:rPr lang="en-US" dirty="0">
                <a:highlight>
                  <a:srgbClr val="FFFF00"/>
                </a:highlight>
              </a:rPr>
              <a:t>was 33,170 </a:t>
            </a:r>
            <a:r>
              <a:rPr lang="en-US" dirty="0"/>
              <a:t>per month with 83% answered in 30 seconds or less. Total call volume for the YOY 12-month period was up by 37,070 calls or 10.27%, while call volume over the past three months are up by 36% on a YOY basis. YOY claims filed over the past three months have also increased by 14.62% which is driving the additional call volume. The 12-month average speed to answer a call has increased to 44 seconds as a result of increased call volume. Claimant call types received by type of customer service skill were 72% for Existing Claim Service, 23% for New Claims and 5% for Payment inquiries. </a:t>
            </a:r>
          </a:p>
        </p:txBody>
      </p:sp>
      <p:sp>
        <p:nvSpPr>
          <p:cNvPr id="4" name="Slide Number Placeholder 3">
            <a:extLst>
              <a:ext uri="{FF2B5EF4-FFF2-40B4-BE49-F238E27FC236}">
                <a16:creationId xmlns:a16="http://schemas.microsoft.com/office/drawing/2014/main" id="{938B7634-E686-1EBC-BA47-0893CCB05A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45384-F3A1-46C3-84DB-2F2F0DBE374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3976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three-month claims filed trend is 30,399 total claims received with a monthly moving average of 10,133. This is a Year Over Year increase in claims filed of 14.62% compared to the Mar -May 2025 period. May 2026 Year Over Year claim volume is 10.39% higher than 2025.</a:t>
            </a:r>
          </a:p>
          <a:p>
            <a:endParaRPr lang="en-US" dirty="0"/>
          </a:p>
        </p:txBody>
      </p:sp>
      <p:sp>
        <p:nvSpPr>
          <p:cNvPr id="4" name="Date Placeholder 3"/>
          <p:cNvSpPr>
            <a:spLocks noGrp="1"/>
          </p:cNvSpPr>
          <p:nvPr>
            <p:ph type="dt" idx="1"/>
          </p:nvPr>
        </p:nvSpPr>
        <p:spPr/>
        <p:txBody>
          <a:bodyPr/>
          <a:lstStyle/>
          <a:p>
            <a:fld id="{E1CE700A-025B-45BA-AB34-E6A91A4989B7}" type="datetime1">
              <a:rPr lang="en-US" smtClean="0"/>
              <a:t>6/8/2026</a:t>
            </a:fld>
            <a:endParaRPr lang="en-US"/>
          </a:p>
        </p:txBody>
      </p:sp>
      <p:sp>
        <p:nvSpPr>
          <p:cNvPr id="5" name="Slide Number Placeholder 4"/>
          <p:cNvSpPr>
            <a:spLocks noGrp="1"/>
          </p:cNvSpPr>
          <p:nvPr>
            <p:ph type="sldNum" sz="quarter" idx="5"/>
          </p:nvPr>
        </p:nvSpPr>
        <p:spPr/>
        <p:txBody>
          <a:bodyPr/>
          <a:lstStyle/>
          <a:p>
            <a:fld id="{52797266-CB18-4160-AAD9-9B3AC616F39F}" type="slidenum">
              <a:rPr lang="en-US" smtClean="0"/>
              <a:t>2</a:t>
            </a:fld>
            <a:endParaRPr lang="en-US"/>
          </a:p>
        </p:txBody>
      </p:sp>
    </p:spTree>
    <p:extLst>
      <p:ext uri="{BB962C8B-B14F-4D97-AF65-F5344CB8AC3E}">
        <p14:creationId xmlns:p14="http://schemas.microsoft.com/office/powerpoint/2010/main" val="3754552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Year over year Claims filed shows program growth with an increase of 11,227 claims filed. This represents an 11.06% growth rate in actual claims filed Year Over Year in 25-26 compared to 24-25. These are actual applications filed of which almost all pregnancy cases with bonding time are counted as a single case in the actual case count. </a:t>
            </a:r>
          </a:p>
          <a:p>
            <a:endParaRPr lang="en-US" dirty="0"/>
          </a:p>
        </p:txBody>
      </p:sp>
      <p:sp>
        <p:nvSpPr>
          <p:cNvPr id="4" name="Date Placeholder 3"/>
          <p:cNvSpPr>
            <a:spLocks noGrp="1"/>
          </p:cNvSpPr>
          <p:nvPr>
            <p:ph type="dt" idx="1"/>
          </p:nvPr>
        </p:nvSpPr>
        <p:spPr/>
        <p:txBody>
          <a:bodyPr/>
          <a:lstStyle/>
          <a:p>
            <a:fld id="{E1CE700A-025B-45BA-AB34-E6A91A4989B7}" type="datetime1">
              <a:rPr lang="en-US" smtClean="0"/>
              <a:t>6/8/2026</a:t>
            </a:fld>
            <a:endParaRPr lang="en-US"/>
          </a:p>
        </p:txBody>
      </p:sp>
      <p:sp>
        <p:nvSpPr>
          <p:cNvPr id="5" name="Slide Number Placeholder 4"/>
          <p:cNvSpPr>
            <a:spLocks noGrp="1"/>
          </p:cNvSpPr>
          <p:nvPr>
            <p:ph type="sldNum" sz="quarter" idx="5"/>
          </p:nvPr>
        </p:nvSpPr>
        <p:spPr/>
        <p:txBody>
          <a:bodyPr/>
          <a:lstStyle/>
          <a:p>
            <a:fld id="{52797266-CB18-4160-AAD9-9B3AC616F39F}" type="slidenum">
              <a:rPr lang="en-US" smtClean="0"/>
              <a:t>3</a:t>
            </a:fld>
            <a:endParaRPr lang="en-US"/>
          </a:p>
        </p:txBody>
      </p:sp>
    </p:spTree>
    <p:extLst>
      <p:ext uri="{BB962C8B-B14F-4D97-AF65-F5344CB8AC3E}">
        <p14:creationId xmlns:p14="http://schemas.microsoft.com/office/powerpoint/2010/main" val="658029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Year over year Claims filed shows program growth with an increase of 10,923 claims. This represents an 9.60% growth rate in claims filed Year Over Year in June to May 25-26 compared to June to May of 24-25. The data presented includes 12,247 pregnancy cases with bonding as a 2</a:t>
            </a:r>
            <a:r>
              <a:rPr lang="en-US" baseline="30000" dirty="0"/>
              <a:t>nd</a:t>
            </a:r>
            <a:r>
              <a:rPr lang="en-US" dirty="0"/>
              <a:t> reason for 24-25 and 11,943 pregnancy cases with Bonding as a 2</a:t>
            </a:r>
            <a:r>
              <a:rPr lang="en-US" baseline="30000" dirty="0"/>
              <a:t>nd</a:t>
            </a:r>
            <a:r>
              <a:rPr lang="en-US" dirty="0"/>
              <a:t> reason from 25-26.</a:t>
            </a:r>
          </a:p>
          <a:p>
            <a:endParaRPr lang="en-US" dirty="0"/>
          </a:p>
        </p:txBody>
      </p:sp>
      <p:sp>
        <p:nvSpPr>
          <p:cNvPr id="4" name="Date Placeholder 3"/>
          <p:cNvSpPr>
            <a:spLocks noGrp="1"/>
          </p:cNvSpPr>
          <p:nvPr>
            <p:ph type="dt" idx="1"/>
          </p:nvPr>
        </p:nvSpPr>
        <p:spPr/>
        <p:txBody>
          <a:bodyPr/>
          <a:lstStyle/>
          <a:p>
            <a:fld id="{E1CE700A-025B-45BA-AB34-E6A91A4989B7}" type="datetime1">
              <a:rPr lang="en-US" smtClean="0"/>
              <a:t>6/8/2026</a:t>
            </a:fld>
            <a:endParaRPr lang="en-US"/>
          </a:p>
        </p:txBody>
      </p:sp>
      <p:sp>
        <p:nvSpPr>
          <p:cNvPr id="5" name="Slide Number Placeholder 4"/>
          <p:cNvSpPr>
            <a:spLocks noGrp="1"/>
          </p:cNvSpPr>
          <p:nvPr>
            <p:ph type="sldNum" sz="quarter" idx="5"/>
          </p:nvPr>
        </p:nvSpPr>
        <p:spPr/>
        <p:txBody>
          <a:bodyPr/>
          <a:lstStyle/>
          <a:p>
            <a:fld id="{52797266-CB18-4160-AAD9-9B3AC616F39F}" type="slidenum">
              <a:rPr lang="en-US" smtClean="0"/>
              <a:t>4</a:t>
            </a:fld>
            <a:endParaRPr lang="en-US"/>
          </a:p>
        </p:txBody>
      </p:sp>
    </p:spTree>
    <p:extLst>
      <p:ext uri="{BB962C8B-B14F-4D97-AF65-F5344CB8AC3E}">
        <p14:creationId xmlns:p14="http://schemas.microsoft.com/office/powerpoint/2010/main" val="224590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illustrates 12-month Claims by Leave Reason and percentage of claims filed by Gender statistical trends. The categories represented in the Bar Chart are the four largest leave reasons totaling 99.4% of claims filed. Other leave categories are in the chart on the right and total a little more than one half a percent of total claims filed. </a:t>
            </a:r>
          </a:p>
          <a:p>
            <a:endParaRPr lang="en-US" dirty="0"/>
          </a:p>
          <a:p>
            <a:r>
              <a:rPr lang="en-US" dirty="0"/>
              <a:t>The bonding data presented includes 11,943 cases representing the bonding segment of pregnancy claims filed.</a:t>
            </a:r>
          </a:p>
          <a:p>
            <a:endParaRPr lang="en-US" dirty="0"/>
          </a:p>
        </p:txBody>
      </p:sp>
      <p:sp>
        <p:nvSpPr>
          <p:cNvPr id="4" name="Date Placeholder 3"/>
          <p:cNvSpPr>
            <a:spLocks noGrp="1"/>
          </p:cNvSpPr>
          <p:nvPr>
            <p:ph type="dt" idx="1"/>
          </p:nvPr>
        </p:nvSpPr>
        <p:spPr/>
        <p:txBody>
          <a:bodyPr/>
          <a:lstStyle/>
          <a:p>
            <a:fld id="{E1CE700A-025B-45BA-AB34-E6A91A4989B7}" type="datetime1">
              <a:rPr lang="en-US" smtClean="0"/>
              <a:t>6/9/2026</a:t>
            </a:fld>
            <a:endParaRPr lang="en-US"/>
          </a:p>
        </p:txBody>
      </p:sp>
      <p:sp>
        <p:nvSpPr>
          <p:cNvPr id="5" name="Slide Number Placeholder 4"/>
          <p:cNvSpPr>
            <a:spLocks noGrp="1"/>
          </p:cNvSpPr>
          <p:nvPr>
            <p:ph type="sldNum" sz="quarter" idx="5"/>
          </p:nvPr>
        </p:nvSpPr>
        <p:spPr/>
        <p:txBody>
          <a:bodyPr/>
          <a:lstStyle/>
          <a:p>
            <a:fld id="{52797266-CB18-4160-AAD9-9B3AC616F39F}" type="slidenum">
              <a:rPr lang="en-US" smtClean="0"/>
              <a:t>5</a:t>
            </a:fld>
            <a:endParaRPr lang="en-US"/>
          </a:p>
        </p:txBody>
      </p:sp>
    </p:spTree>
    <p:extLst>
      <p:ext uri="{BB962C8B-B14F-4D97-AF65-F5344CB8AC3E}">
        <p14:creationId xmlns:p14="http://schemas.microsoft.com/office/powerpoint/2010/main" val="2050508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4ECAA-A55A-733B-76BA-72739449D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D74278-B121-76D2-7D2F-FB02E00A1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877A02-FC0B-549D-FE99-DA5B77FC3735}"/>
              </a:ext>
            </a:extLst>
          </p:cNvPr>
          <p:cNvSpPr>
            <a:spLocks noGrp="1"/>
          </p:cNvSpPr>
          <p:nvPr>
            <p:ph type="body" idx="1"/>
          </p:nvPr>
        </p:nvSpPr>
        <p:spPr/>
        <p:txBody>
          <a:bodyPr/>
          <a:lstStyle/>
          <a:p>
            <a:r>
              <a:rPr lang="en-US" dirty="0"/>
              <a:t>Year over year adjudicated claims show a .57% Approval rate increase from 2024 to 2025.</a:t>
            </a:r>
          </a:p>
          <a:p>
            <a:r>
              <a:rPr lang="en-US" dirty="0"/>
              <a:t>When adding the bonding segment of pregnancy cases</a:t>
            </a:r>
            <a:r>
              <a:rPr lang="en-US" b="1" dirty="0"/>
              <a:t>, Approved claims rise to almost 87,000 and the approval rate rises an additional 2.31% to 80.92%. The Denial rate drops to 19.08%.</a:t>
            </a:r>
          </a:p>
          <a:p>
            <a:endParaRPr lang="en-US" dirty="0"/>
          </a:p>
          <a:p>
            <a:r>
              <a:rPr lang="en-US" dirty="0"/>
              <a:t>The six-month Dec 25 – May 26 period totaling 36,434 Approvals with an approval rate of 78.03%. When including the bonding segment of pregnancy cases, Approved Claims increase to 42,035 and the Approval rate increases to 80.38%. </a:t>
            </a:r>
          </a:p>
          <a:p>
            <a:endParaRPr lang="en-US" dirty="0"/>
          </a:p>
        </p:txBody>
      </p:sp>
      <p:sp>
        <p:nvSpPr>
          <p:cNvPr id="4" name="Slide Number Placeholder 3">
            <a:extLst>
              <a:ext uri="{FF2B5EF4-FFF2-40B4-BE49-F238E27FC236}">
                <a16:creationId xmlns:a16="http://schemas.microsoft.com/office/drawing/2014/main" id="{52D57878-B487-2BF9-8A8F-B63836BCDE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45384-F3A1-46C3-84DB-2F2F0DBE374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6544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Race and Ethnicity data was collected on an opt in basis beginning in August of 2023. The data reported are cumulative statistics from August 2023 through February 2026. The opt in response rate for both Race and Ethnicity has remained consistent at 34% and 33%, respectively. Approval and denial rates are relatively consistent with overall program rates although there are a couple of categories that have lower approval rates. </a:t>
            </a:r>
            <a:r>
              <a:rPr lang="en-US" b="1" i="1" dirty="0">
                <a:highlight>
                  <a:srgbClr val="FFFF00"/>
                </a:highlight>
              </a:rPr>
              <a:t>To the extent those differences are not skewed by low response rates</a:t>
            </a:r>
            <a:r>
              <a:rPr lang="en-US" b="1" i="1" dirty="0"/>
              <a:t>, </a:t>
            </a:r>
            <a:r>
              <a:rPr lang="en-US" sz="1200" b="0" i="0" u="none" strike="noStrike" kern="1200" dirty="0">
                <a:solidFill>
                  <a:schemeClr val="tx1"/>
                </a:solidFill>
                <a:effectLst/>
                <a:latin typeface="+mn-lt"/>
                <a:ea typeface="+mn-ea"/>
                <a:cs typeface="+mn-cs"/>
              </a:rPr>
              <a:t>additional outreach efforts by the Community Education Coordinators may help to improve some approval percentages. </a:t>
            </a:r>
            <a:r>
              <a:rPr lang="en-US" dirty="0">
                <a:highlight>
                  <a:srgbClr val="FFFF00"/>
                </a:highlight>
              </a:rPr>
              <a:t>The outreach efforts being made through the Community Education Coordinators is focused on underserved communities.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45384-F3A1-46C3-84DB-2F2F0DBE374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9998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weekly payments trendline graph shows significant weekly payment growth to </a:t>
            </a:r>
            <a:r>
              <a:rPr lang="en-US" b="1" dirty="0"/>
              <a:t>an average $9.92 Million Dollars per week </a:t>
            </a:r>
            <a:r>
              <a:rPr lang="en-US" dirty="0"/>
              <a:t>over the last 26 weeks and </a:t>
            </a:r>
            <a:r>
              <a:rPr lang="en-US" b="1" dirty="0"/>
              <a:t>$10.29 Million per week over the last 13 weeks</a:t>
            </a:r>
            <a:r>
              <a:rPr lang="en-US" dirty="0"/>
              <a:t>. The trend is being driven by three components. </a:t>
            </a:r>
            <a:r>
              <a:rPr lang="en-US" b="1" dirty="0">
                <a:highlight>
                  <a:srgbClr val="FFFF00"/>
                </a:highlight>
              </a:rPr>
              <a:t>A year over year increase in claims filed of </a:t>
            </a:r>
            <a:r>
              <a:rPr lang="en-US" b="1" dirty="0"/>
              <a:t>9.60%, </a:t>
            </a:r>
            <a:r>
              <a:rPr lang="en-US" b="1" dirty="0">
                <a:highlight>
                  <a:srgbClr val="FFFF00"/>
                </a:highlight>
              </a:rPr>
              <a:t>an increase in the approval rate of 2.88% </a:t>
            </a:r>
            <a:r>
              <a:rPr lang="en-US" dirty="0"/>
              <a:t>and </a:t>
            </a:r>
            <a:r>
              <a:rPr lang="en-US" b="1" dirty="0"/>
              <a:t>two increases in weekly benefit rates tied to minimum wage increases</a:t>
            </a:r>
            <a:r>
              <a:rPr lang="en-US" dirty="0"/>
              <a:t>. These </a:t>
            </a:r>
            <a:r>
              <a:rPr lang="en-US" b="1" dirty="0"/>
              <a:t>minimum wage increases compound to an 8.23% increase in weekly benefit rates</a:t>
            </a:r>
            <a:r>
              <a:rPr lang="en-US" dirty="0"/>
              <a:t>. Some lower weekly payment data in December 2025 and early January 2026 reflect seasonality in claims filed we have consistently seen over the last four years in leaves filed in November and December. The payment volume variation was more pronounced with fewer business days in the week of Christmas, and the subsequent payment processing catch up the week after New Year. </a:t>
            </a:r>
          </a:p>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45384-F3A1-46C3-84DB-2F2F0DBE374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0239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4C0D0-F9F9-61C1-AD43-B6CA68E007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CE46E-E039-C5A8-0399-9A0C60301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B8611-1F6E-6B2C-78FD-58ACF1DB0625}"/>
              </a:ext>
            </a:extLst>
          </p:cNvPr>
          <p:cNvSpPr>
            <a:spLocks noGrp="1"/>
          </p:cNvSpPr>
          <p:nvPr>
            <p:ph type="body" idx="1"/>
          </p:nvPr>
        </p:nvSpPr>
        <p:spPr/>
        <p:txBody>
          <a:bodyPr/>
          <a:lstStyle/>
          <a:p>
            <a:r>
              <a:rPr lang="en-US" dirty="0"/>
              <a:t>The number of Unique Employees paid by CTPL has risen to 209,286 and the Total amount the program has paid to Connecticut workers is now over </a:t>
            </a:r>
            <a:r>
              <a:rPr lang="en-US" b="1" dirty="0"/>
              <a:t>1.7 Billion Dollars</a:t>
            </a:r>
            <a:r>
              <a:rPr lang="en-US" dirty="0"/>
              <a:t>. </a:t>
            </a:r>
          </a:p>
          <a:p>
            <a:r>
              <a:rPr lang="en-US" b="1" dirty="0"/>
              <a:t>2026 YTD total days paid increased by 13.65% compared to 2025 with a total of</a:t>
            </a:r>
            <a:r>
              <a:rPr lang="en-US" b="1" baseline="0" dirty="0"/>
              <a:t> </a:t>
            </a:r>
            <a:r>
              <a:rPr lang="en-US" b="1" dirty="0"/>
              <a:t>15.4</a:t>
            </a:r>
            <a:r>
              <a:rPr lang="en-US" b="1" baseline="0" dirty="0"/>
              <a:t> million workdays paid</a:t>
            </a:r>
            <a:r>
              <a:rPr lang="en-US" b="1" dirty="0"/>
              <a:t>. YOY YTD payments are up 14.73% thus far in 2026.</a:t>
            </a:r>
          </a:p>
          <a:p>
            <a:r>
              <a:rPr lang="en-US" dirty="0"/>
              <a:t>Average weekly payments over the last 26 weeks have risen to $9.92 Million per week. All payment metrics show significant growth from 24 to 25 and 25 to 26. </a:t>
            </a:r>
          </a:p>
          <a:p>
            <a:endParaRPr lang="en-US" dirty="0"/>
          </a:p>
        </p:txBody>
      </p:sp>
      <p:sp>
        <p:nvSpPr>
          <p:cNvPr id="4" name="Slide Number Placeholder 3">
            <a:extLst>
              <a:ext uri="{FF2B5EF4-FFF2-40B4-BE49-F238E27FC236}">
                <a16:creationId xmlns:a16="http://schemas.microsoft.com/office/drawing/2014/main" id="{850B845A-595E-2E5D-4483-A80503A179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E45384-F3A1-46C3-84DB-2F2F0DBE374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61681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55B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9003D-2806-AB04-6EE0-BA92CB9766BD}"/>
              </a:ext>
            </a:extLst>
          </p:cNvPr>
          <p:cNvSpPr>
            <a:spLocks noGrp="1"/>
          </p:cNvSpPr>
          <p:nvPr>
            <p:ph type="ctrTitle"/>
          </p:nvPr>
        </p:nvSpPr>
        <p:spPr>
          <a:xfrm>
            <a:off x="1524000" y="4042082"/>
            <a:ext cx="9144000" cy="1037350"/>
          </a:xfrm>
        </p:spPr>
        <p:txBody>
          <a:bodyPr anchor="ctr">
            <a:normAutofit/>
          </a:bodyPr>
          <a:lstStyle>
            <a:lvl1pPr algn="ctr">
              <a:defRPr sz="48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B4FF333E-7EF9-4BF5-8C28-18B189C53087}"/>
              </a:ext>
            </a:extLst>
          </p:cNvPr>
          <p:cNvSpPr>
            <a:spLocks noGrp="1"/>
          </p:cNvSpPr>
          <p:nvPr>
            <p:ph type="subTitle" idx="1"/>
          </p:nvPr>
        </p:nvSpPr>
        <p:spPr>
          <a:xfrm>
            <a:off x="1524000" y="5241066"/>
            <a:ext cx="9144000" cy="629816"/>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Connecticut Paid Leave">
            <a:extLst>
              <a:ext uri="{FF2B5EF4-FFF2-40B4-BE49-F238E27FC236}">
                <a16:creationId xmlns:a16="http://schemas.microsoft.com/office/drawing/2014/main" id="{65A61633-875B-6F60-1FAD-D05FDB1039F2}"/>
              </a:ext>
            </a:extLst>
          </p:cNvPr>
          <p:cNvPicPr>
            <a:picLocks noChangeAspect="1"/>
          </p:cNvPicPr>
          <p:nvPr userDrawn="1"/>
        </p:nvPicPr>
        <p:blipFill>
          <a:blip r:embed="rId2"/>
          <a:stretch>
            <a:fillRect/>
          </a:stretch>
        </p:blipFill>
        <p:spPr>
          <a:xfrm>
            <a:off x="4583194" y="963235"/>
            <a:ext cx="3025611" cy="2593380"/>
          </a:xfrm>
          <a:prstGeom prst="rect">
            <a:avLst/>
          </a:prstGeom>
        </p:spPr>
      </p:pic>
      <p:sp>
        <p:nvSpPr>
          <p:cNvPr id="10" name="Rectangle: Rounded Corners 9">
            <a:extLst>
              <a:ext uri="{FF2B5EF4-FFF2-40B4-BE49-F238E27FC236}">
                <a16:creationId xmlns:a16="http://schemas.microsoft.com/office/drawing/2014/main" id="{8682540B-2EE2-C2CA-AEA5-189406AA4949}"/>
              </a:ext>
              <a:ext uri="{C183D7F6-B498-43B3-948B-1728B52AA6E4}">
                <adec:decorative xmlns:adec="http://schemas.microsoft.com/office/drawing/2017/decorative" val="1"/>
              </a:ext>
            </a:extLst>
          </p:cNvPr>
          <p:cNvSpPr/>
          <p:nvPr userDrawn="1"/>
        </p:nvSpPr>
        <p:spPr>
          <a:xfrm>
            <a:off x="3520750" y="3880448"/>
            <a:ext cx="5150498" cy="72595"/>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2408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ounded Rectangle 10">
            <a:extLst>
              <a:ext uri="{FF2B5EF4-FFF2-40B4-BE49-F238E27FC236}">
                <a16:creationId xmlns:a16="http://schemas.microsoft.com/office/drawing/2014/main" id="{3BC0F522-A08E-08BE-06DC-7EE7EB5159FB}"/>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79BC0036-EBE3-FC5B-7043-9B6D32DA63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C37037-D7B8-759D-5619-8CE0207E36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3FD62C-727C-D230-AA46-4C243053A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BC9C6F-6CD7-25AF-CB0F-36A839271D21}"/>
              </a:ext>
            </a:extLst>
          </p:cNvPr>
          <p:cNvSpPr>
            <a:spLocks noGrp="1"/>
          </p:cNvSpPr>
          <p:nvPr>
            <p:ph type="dt" sz="half" idx="10"/>
          </p:nvPr>
        </p:nvSpPr>
        <p:spPr/>
        <p:txBody>
          <a:bodyPr/>
          <a:lstStyle>
            <a:lvl1pPr>
              <a:defRPr>
                <a:solidFill>
                  <a:schemeClr val="bg1"/>
                </a:solidFill>
              </a:defRPr>
            </a:lvl1pPr>
          </a:lstStyle>
          <a:p>
            <a:fld id="{D9B3CD10-71F0-4793-966D-FE2B65928D67}" type="datetime1">
              <a:rPr lang="en-US" smtClean="0"/>
              <a:pPr/>
              <a:t>6/8/2026</a:t>
            </a:fld>
            <a:endParaRPr lang="en-US"/>
          </a:p>
        </p:txBody>
      </p:sp>
      <p:sp>
        <p:nvSpPr>
          <p:cNvPr id="7" name="Slide Number Placeholder 6">
            <a:extLst>
              <a:ext uri="{FF2B5EF4-FFF2-40B4-BE49-F238E27FC236}">
                <a16:creationId xmlns:a16="http://schemas.microsoft.com/office/drawing/2014/main" id="{F1B7142B-197A-E9FF-07CF-D29104615ED2}"/>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10" name="Graphic 9">
            <a:extLst>
              <a:ext uri="{FF2B5EF4-FFF2-40B4-BE49-F238E27FC236}">
                <a16:creationId xmlns:a16="http://schemas.microsoft.com/office/drawing/2014/main" id="{F2B1424A-F3A3-A298-0A7B-E104420D13F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3143737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ounded Rectangle 10">
            <a:extLst>
              <a:ext uri="{FF2B5EF4-FFF2-40B4-BE49-F238E27FC236}">
                <a16:creationId xmlns:a16="http://schemas.microsoft.com/office/drawing/2014/main" id="{4C5B5885-5380-8F3F-41FD-A65B76F6FE37}"/>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F627A644-BF1D-1549-3CBB-F092BD8E0C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ADD708-1DC0-98F7-AAAA-ADEC8D37FD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F64D798-012F-CC25-8373-1D5BD9F479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4003C8-0BDE-5FA6-F679-F48A12ADFE53}"/>
              </a:ext>
            </a:extLst>
          </p:cNvPr>
          <p:cNvSpPr>
            <a:spLocks noGrp="1"/>
          </p:cNvSpPr>
          <p:nvPr>
            <p:ph type="dt" sz="half" idx="10"/>
          </p:nvPr>
        </p:nvSpPr>
        <p:spPr/>
        <p:txBody>
          <a:bodyPr/>
          <a:lstStyle>
            <a:lvl1pPr>
              <a:defRPr>
                <a:solidFill>
                  <a:schemeClr val="bg1"/>
                </a:solidFill>
              </a:defRPr>
            </a:lvl1pPr>
          </a:lstStyle>
          <a:p>
            <a:fld id="{7D709E7B-A38D-4F4A-B3F4-C7E0FB6542C7}" type="datetime1">
              <a:rPr lang="en-US" smtClean="0"/>
              <a:pPr/>
              <a:t>6/8/2026</a:t>
            </a:fld>
            <a:endParaRPr lang="en-US"/>
          </a:p>
        </p:txBody>
      </p:sp>
      <p:sp>
        <p:nvSpPr>
          <p:cNvPr id="7" name="Slide Number Placeholder 6">
            <a:extLst>
              <a:ext uri="{FF2B5EF4-FFF2-40B4-BE49-F238E27FC236}">
                <a16:creationId xmlns:a16="http://schemas.microsoft.com/office/drawing/2014/main" id="{BD9C3000-D545-0188-6FC2-03AEBA532AE9}"/>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10" name="Graphic 9">
            <a:extLst>
              <a:ext uri="{FF2B5EF4-FFF2-40B4-BE49-F238E27FC236}">
                <a16:creationId xmlns:a16="http://schemas.microsoft.com/office/drawing/2014/main" id="{F3B624F1-E425-236D-8347-0C6ECAC7CB7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1277029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ounded Rectangle 10">
            <a:extLst>
              <a:ext uri="{FF2B5EF4-FFF2-40B4-BE49-F238E27FC236}">
                <a16:creationId xmlns:a16="http://schemas.microsoft.com/office/drawing/2014/main" id="{F6D64FBF-383F-F642-E15D-C73F68FB80F0}"/>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0D88EF0B-345C-C203-6887-2146D99633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A1E55F-175B-C0F3-ED94-F9B6A83C96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9F8A01-81D8-1481-5ADA-5AFF1FC20EED}"/>
              </a:ext>
            </a:extLst>
          </p:cNvPr>
          <p:cNvSpPr>
            <a:spLocks noGrp="1"/>
          </p:cNvSpPr>
          <p:nvPr>
            <p:ph type="dt" sz="half" idx="10"/>
          </p:nvPr>
        </p:nvSpPr>
        <p:spPr/>
        <p:txBody>
          <a:bodyPr/>
          <a:lstStyle>
            <a:lvl1pPr>
              <a:defRPr>
                <a:solidFill>
                  <a:schemeClr val="bg1"/>
                </a:solidFill>
              </a:defRPr>
            </a:lvl1pPr>
          </a:lstStyle>
          <a:p>
            <a:fld id="{32F0FE43-A0BC-4339-9F81-5CB8E6E3EDBB}" type="datetime1">
              <a:rPr lang="en-US" smtClean="0"/>
              <a:pPr/>
              <a:t>6/8/2026</a:t>
            </a:fld>
            <a:endParaRPr lang="en-US"/>
          </a:p>
        </p:txBody>
      </p:sp>
      <p:sp>
        <p:nvSpPr>
          <p:cNvPr id="6" name="Slide Number Placeholder 5">
            <a:extLst>
              <a:ext uri="{FF2B5EF4-FFF2-40B4-BE49-F238E27FC236}">
                <a16:creationId xmlns:a16="http://schemas.microsoft.com/office/drawing/2014/main" id="{EE03AE75-CDB3-D76E-04B0-4F92B75145AF}"/>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9" name="Graphic 8">
            <a:extLst>
              <a:ext uri="{FF2B5EF4-FFF2-40B4-BE49-F238E27FC236}">
                <a16:creationId xmlns:a16="http://schemas.microsoft.com/office/drawing/2014/main" id="{1748834C-1804-C3EC-A9C5-2B5FB13D41B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3033154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8" name="Rounded Rectangle 10">
            <a:extLst>
              <a:ext uri="{FF2B5EF4-FFF2-40B4-BE49-F238E27FC236}">
                <a16:creationId xmlns:a16="http://schemas.microsoft.com/office/drawing/2014/main" id="{6A23357E-0D61-8BFE-ECAB-04615C053220}"/>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9" name="Graphic 8">
            <a:extLst>
              <a:ext uri="{FF2B5EF4-FFF2-40B4-BE49-F238E27FC236}">
                <a16:creationId xmlns:a16="http://schemas.microsoft.com/office/drawing/2014/main" id="{EE2A2914-CD04-C5F7-A521-27013EC45A0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
        <p:nvSpPr>
          <p:cNvPr id="2" name="Vertical Title 1">
            <a:extLst>
              <a:ext uri="{FF2B5EF4-FFF2-40B4-BE49-F238E27FC236}">
                <a16:creationId xmlns:a16="http://schemas.microsoft.com/office/drawing/2014/main" id="{C4787387-53C5-7C0F-FB47-25432037BE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DF6BAE-63EE-4DE7-6A2A-5FE6562F62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835270-D150-506F-C053-1B8F0B142F0A}"/>
              </a:ext>
            </a:extLst>
          </p:cNvPr>
          <p:cNvSpPr>
            <a:spLocks noGrp="1"/>
          </p:cNvSpPr>
          <p:nvPr>
            <p:ph type="dt" sz="half" idx="10"/>
          </p:nvPr>
        </p:nvSpPr>
        <p:spPr/>
        <p:txBody>
          <a:bodyPr/>
          <a:lstStyle>
            <a:lvl1pPr>
              <a:defRPr>
                <a:solidFill>
                  <a:schemeClr val="bg1"/>
                </a:solidFill>
              </a:defRPr>
            </a:lvl1pPr>
          </a:lstStyle>
          <a:p>
            <a:fld id="{ED9B17F8-7E02-483F-9BAD-38EFD80FEE38}" type="datetime1">
              <a:rPr lang="en-US" smtClean="0"/>
              <a:pPr/>
              <a:t>6/8/2026</a:t>
            </a:fld>
            <a:endParaRPr lang="en-US"/>
          </a:p>
        </p:txBody>
      </p:sp>
      <p:sp>
        <p:nvSpPr>
          <p:cNvPr id="6" name="Slide Number Placeholder 5">
            <a:extLst>
              <a:ext uri="{FF2B5EF4-FFF2-40B4-BE49-F238E27FC236}">
                <a16:creationId xmlns:a16="http://schemas.microsoft.com/office/drawing/2014/main" id="{F451C4FA-E7DD-7EEB-1E95-116AEEBC7D96}"/>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spTree>
    <p:extLst>
      <p:ext uri="{BB962C8B-B14F-4D97-AF65-F5344CB8AC3E}">
        <p14:creationId xmlns:p14="http://schemas.microsoft.com/office/powerpoint/2010/main" val="3250472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Title Slide">
    <p:bg>
      <p:bgPr>
        <a:solidFill>
          <a:srgbClr val="0055B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F409ED-8EAA-5073-D29C-9672793A044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242163" y="1690995"/>
            <a:ext cx="4055346" cy="3476010"/>
          </a:xfrm>
          <a:prstGeom prst="rect">
            <a:avLst/>
          </a:prstGeom>
        </p:spPr>
      </p:pic>
      <p:sp>
        <p:nvSpPr>
          <p:cNvPr id="12" name="Title 11">
            <a:extLst>
              <a:ext uri="{FF2B5EF4-FFF2-40B4-BE49-F238E27FC236}">
                <a16:creationId xmlns:a16="http://schemas.microsoft.com/office/drawing/2014/main" id="{C62C31E2-652E-5E53-71E1-305349506D0A}"/>
              </a:ext>
            </a:extLst>
          </p:cNvPr>
          <p:cNvSpPr>
            <a:spLocks noGrp="1"/>
          </p:cNvSpPr>
          <p:nvPr>
            <p:ph type="title" hasCustomPrompt="1"/>
          </p:nvPr>
        </p:nvSpPr>
        <p:spPr>
          <a:xfrm>
            <a:off x="838200" y="-1325563"/>
            <a:ext cx="10515600" cy="1325563"/>
          </a:xfrm>
        </p:spPr>
        <p:txBody>
          <a:bodyPr/>
          <a:lstStyle>
            <a:lvl1pPr>
              <a:defRPr/>
            </a:lvl1pPr>
          </a:lstStyle>
          <a:p>
            <a:r>
              <a:rPr lang="en-US" dirty="0"/>
              <a:t>End of Presentation</a:t>
            </a:r>
          </a:p>
        </p:txBody>
      </p:sp>
      <p:sp>
        <p:nvSpPr>
          <p:cNvPr id="6" name="TextBox 5">
            <a:extLst>
              <a:ext uri="{FF2B5EF4-FFF2-40B4-BE49-F238E27FC236}">
                <a16:creationId xmlns:a16="http://schemas.microsoft.com/office/drawing/2014/main" id="{A86EAEEE-0A65-C4B6-5F4E-9F1FBF88273C}"/>
              </a:ext>
            </a:extLst>
          </p:cNvPr>
          <p:cNvSpPr txBox="1"/>
          <p:nvPr userDrawn="1"/>
        </p:nvSpPr>
        <p:spPr>
          <a:xfrm>
            <a:off x="6096000" y="2828836"/>
            <a:ext cx="5205046" cy="1200329"/>
          </a:xfrm>
          <a:prstGeom prst="rect">
            <a:avLst/>
          </a:prstGeom>
          <a:noFill/>
        </p:spPr>
        <p:txBody>
          <a:bodyPr wrap="square" rtlCol="0">
            <a:spAutoFit/>
          </a:bodyPr>
          <a:lstStyle/>
          <a:p>
            <a:pPr algn="ctr"/>
            <a:r>
              <a:rPr lang="en-US" sz="7200" dirty="0">
                <a:solidFill>
                  <a:schemeClr val="bg1"/>
                </a:solidFill>
                <a:latin typeface="Ubuntu" panose="020B0504030602030204" pitchFamily="34" charset="0"/>
              </a:rPr>
              <a:t>Thank You</a:t>
            </a:r>
          </a:p>
        </p:txBody>
      </p:sp>
    </p:spTree>
    <p:extLst>
      <p:ext uri="{BB962C8B-B14F-4D97-AF65-F5344CB8AC3E}">
        <p14:creationId xmlns:p14="http://schemas.microsoft.com/office/powerpoint/2010/main" val="512390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ogoSlide_Blue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6E72B-C7A2-644F-9580-89DE407B7969}"/>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3" name="Footer Placeholder 2">
            <a:extLst>
              <a:ext uri="{FF2B5EF4-FFF2-40B4-BE49-F238E27FC236}">
                <a16:creationId xmlns:a16="http://schemas.microsoft.com/office/drawing/2014/main" id="{7E685EF5-B940-B045-A6CA-CDF96F8DD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E08282-030D-8343-9B5D-01D7ED21E0F7}"/>
              </a:ext>
            </a:extLst>
          </p:cNvPr>
          <p:cNvSpPr>
            <a:spLocks noGrp="1"/>
          </p:cNvSpPr>
          <p:nvPr>
            <p:ph type="sldNum" sz="quarter" idx="12"/>
          </p:nvPr>
        </p:nvSpPr>
        <p:spPr/>
        <p:txBody>
          <a:bodyPr/>
          <a:lstStyle/>
          <a:p>
            <a:fld id="{4F99FC13-5283-5846-BD72-3B7CD0AE1009}" type="slidenum">
              <a:rPr lang="en-US" smtClean="0"/>
              <a:t>‹#›</a:t>
            </a:fld>
            <a:endParaRPr lang="en-US"/>
          </a:p>
        </p:txBody>
      </p:sp>
      <p:sp>
        <p:nvSpPr>
          <p:cNvPr id="5" name="Rectangle 4">
            <a:extLst>
              <a:ext uri="{FF2B5EF4-FFF2-40B4-BE49-F238E27FC236}">
                <a16:creationId xmlns:a16="http://schemas.microsoft.com/office/drawing/2014/main" id="{0A83B310-2BF2-4243-9B95-F7C68EEB7DEE}"/>
              </a:ext>
            </a:extLst>
          </p:cNvPr>
          <p:cNvSpPr/>
          <p:nvPr userDrawn="1"/>
        </p:nvSpPr>
        <p:spPr>
          <a:xfrm>
            <a:off x="0" y="-168676"/>
            <a:ext cx="12419860" cy="70266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7" name="Picture 6">
            <a:extLst>
              <a:ext uri="{FF2B5EF4-FFF2-40B4-BE49-F238E27FC236}">
                <a16:creationId xmlns:a16="http://schemas.microsoft.com/office/drawing/2014/main" id="{5625E708-FD36-4144-9C0A-2EECE9BCA811}"/>
              </a:ext>
            </a:extLst>
          </p:cNvPr>
          <p:cNvPicPr>
            <a:picLocks noChangeAspect="1"/>
          </p:cNvPicPr>
          <p:nvPr userDrawn="1"/>
        </p:nvPicPr>
        <p:blipFill>
          <a:blip r:embed="rId2"/>
          <a:stretch>
            <a:fillRect/>
          </a:stretch>
        </p:blipFill>
        <p:spPr>
          <a:xfrm>
            <a:off x="4905410" y="2331031"/>
            <a:ext cx="2426204" cy="2079603"/>
          </a:xfrm>
          <a:prstGeom prst="rect">
            <a:avLst/>
          </a:prstGeom>
        </p:spPr>
      </p:pic>
    </p:spTree>
    <p:extLst>
      <p:ext uri="{BB962C8B-B14F-4D97-AF65-F5344CB8AC3E}">
        <p14:creationId xmlns:p14="http://schemas.microsoft.com/office/powerpoint/2010/main" val="3048084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ogoSlide_Wh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6E72B-C7A2-644F-9580-89DE407B7969}"/>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3" name="Footer Placeholder 2">
            <a:extLst>
              <a:ext uri="{FF2B5EF4-FFF2-40B4-BE49-F238E27FC236}">
                <a16:creationId xmlns:a16="http://schemas.microsoft.com/office/drawing/2014/main" id="{7E685EF5-B940-B045-A6CA-CDF96F8DD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E08282-030D-8343-9B5D-01D7ED21E0F7}"/>
              </a:ext>
            </a:extLst>
          </p:cNvPr>
          <p:cNvSpPr>
            <a:spLocks noGrp="1"/>
          </p:cNvSpPr>
          <p:nvPr>
            <p:ph type="sldNum" sz="quarter" idx="12"/>
          </p:nvPr>
        </p:nvSpPr>
        <p:spPr/>
        <p:txBody>
          <a:bodyPr/>
          <a:lstStyle/>
          <a:p>
            <a:fld id="{4F99FC13-5283-5846-BD72-3B7CD0AE1009}" type="slidenum">
              <a:rPr lang="en-US" smtClean="0"/>
              <a:t>‹#›</a:t>
            </a:fld>
            <a:endParaRPr lang="en-US"/>
          </a:p>
        </p:txBody>
      </p:sp>
      <p:sp>
        <p:nvSpPr>
          <p:cNvPr id="5" name="Rectangle 4">
            <a:extLst>
              <a:ext uri="{FF2B5EF4-FFF2-40B4-BE49-F238E27FC236}">
                <a16:creationId xmlns:a16="http://schemas.microsoft.com/office/drawing/2014/main" id="{0A83B310-2BF2-4243-9B95-F7C68EEB7DE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6" name="Picture 5">
            <a:extLst>
              <a:ext uri="{FF2B5EF4-FFF2-40B4-BE49-F238E27FC236}">
                <a16:creationId xmlns:a16="http://schemas.microsoft.com/office/drawing/2014/main" id="{FBF20CA4-DBAF-4548-AD0D-BBDD25CA0766}"/>
              </a:ext>
            </a:extLst>
          </p:cNvPr>
          <p:cNvPicPr>
            <a:picLocks noChangeAspect="1"/>
          </p:cNvPicPr>
          <p:nvPr userDrawn="1"/>
        </p:nvPicPr>
        <p:blipFill>
          <a:blip r:embed="rId2"/>
          <a:stretch>
            <a:fillRect/>
          </a:stretch>
        </p:blipFill>
        <p:spPr>
          <a:xfrm>
            <a:off x="4860386" y="2331032"/>
            <a:ext cx="2471228" cy="2195936"/>
          </a:xfrm>
          <a:prstGeom prst="rect">
            <a:avLst/>
          </a:prstGeom>
        </p:spPr>
      </p:pic>
    </p:spTree>
    <p:extLst>
      <p:ext uri="{BB962C8B-B14F-4D97-AF65-F5344CB8AC3E}">
        <p14:creationId xmlns:p14="http://schemas.microsoft.com/office/powerpoint/2010/main" val="3535239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ogoSlide_Blue2">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6E72B-C7A2-644F-9580-89DE407B7969}"/>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3" name="Footer Placeholder 2">
            <a:extLst>
              <a:ext uri="{FF2B5EF4-FFF2-40B4-BE49-F238E27FC236}">
                <a16:creationId xmlns:a16="http://schemas.microsoft.com/office/drawing/2014/main" id="{7E685EF5-B940-B045-A6CA-CDF96F8DD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E08282-030D-8343-9B5D-01D7ED21E0F7}"/>
              </a:ext>
            </a:extLst>
          </p:cNvPr>
          <p:cNvSpPr>
            <a:spLocks noGrp="1"/>
          </p:cNvSpPr>
          <p:nvPr>
            <p:ph type="sldNum" sz="quarter" idx="12"/>
          </p:nvPr>
        </p:nvSpPr>
        <p:spPr/>
        <p:txBody>
          <a:bodyPr/>
          <a:lstStyle/>
          <a:p>
            <a:fld id="{4F99FC13-5283-5846-BD72-3B7CD0AE1009}" type="slidenum">
              <a:rPr lang="en-US" smtClean="0"/>
              <a:t>‹#›</a:t>
            </a:fld>
            <a:endParaRPr lang="en-US"/>
          </a:p>
        </p:txBody>
      </p:sp>
      <p:sp>
        <p:nvSpPr>
          <p:cNvPr id="5" name="Rectangle 4">
            <a:extLst>
              <a:ext uri="{FF2B5EF4-FFF2-40B4-BE49-F238E27FC236}">
                <a16:creationId xmlns:a16="http://schemas.microsoft.com/office/drawing/2014/main" id="{0A83B310-2BF2-4243-9B95-F7C68EEB7DE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7" name="Picture 6">
            <a:extLst>
              <a:ext uri="{FF2B5EF4-FFF2-40B4-BE49-F238E27FC236}">
                <a16:creationId xmlns:a16="http://schemas.microsoft.com/office/drawing/2014/main" id="{767CA094-199C-EB46-AC24-2CB38C57E52F}"/>
              </a:ext>
            </a:extLst>
          </p:cNvPr>
          <p:cNvPicPr>
            <a:picLocks noChangeAspect="1"/>
          </p:cNvPicPr>
          <p:nvPr userDrawn="1"/>
        </p:nvPicPr>
        <p:blipFill>
          <a:blip r:embed="rId2"/>
          <a:stretch>
            <a:fillRect/>
          </a:stretch>
        </p:blipFill>
        <p:spPr>
          <a:xfrm>
            <a:off x="4905410" y="2331031"/>
            <a:ext cx="2426204" cy="2079603"/>
          </a:xfrm>
          <a:prstGeom prst="rect">
            <a:avLst/>
          </a:prstGeom>
        </p:spPr>
      </p:pic>
    </p:spTree>
    <p:extLst>
      <p:ext uri="{BB962C8B-B14F-4D97-AF65-F5344CB8AC3E}">
        <p14:creationId xmlns:p14="http://schemas.microsoft.com/office/powerpoint/2010/main" val="1090083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Blu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FFC13-3488-7E45-B71E-463CAF67E6C8}"/>
              </a:ext>
            </a:extLst>
          </p:cNvPr>
          <p:cNvSpPr>
            <a:spLocks noGrp="1"/>
          </p:cNvSpPr>
          <p:nvPr>
            <p:ph type="title" hasCustomPrompt="1"/>
          </p:nvPr>
        </p:nvSpPr>
        <p:spPr>
          <a:xfrm>
            <a:off x="433137" y="1709738"/>
            <a:ext cx="11328935" cy="2852737"/>
          </a:xfrm>
        </p:spPr>
        <p:txBody>
          <a:bodyPr anchor="b">
            <a:normAutofit/>
          </a:bodyPr>
          <a:lstStyle>
            <a:lvl1pPr>
              <a:defRPr sz="40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1D02E6F1-11A7-3040-8B99-91FC1D088026}"/>
              </a:ext>
            </a:extLst>
          </p:cNvPr>
          <p:cNvSpPr>
            <a:spLocks noGrp="1"/>
          </p:cNvSpPr>
          <p:nvPr>
            <p:ph type="body" idx="1"/>
          </p:nvPr>
        </p:nvSpPr>
        <p:spPr>
          <a:xfrm>
            <a:off x="433137" y="4589463"/>
            <a:ext cx="11328935" cy="1500187"/>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0387D2-6563-A641-A3C3-698D7C228CC0}"/>
              </a:ext>
            </a:extLst>
          </p:cNvPr>
          <p:cNvSpPr>
            <a:spLocks noGrp="1"/>
          </p:cNvSpPr>
          <p:nvPr>
            <p:ph type="dt" sz="half" idx="10"/>
          </p:nvPr>
        </p:nvSpPr>
        <p:spPr/>
        <p:txBody>
          <a:bodyPr/>
          <a:lstStyle>
            <a:lvl1pPr>
              <a:defRPr>
                <a:solidFill>
                  <a:schemeClr val="accent6"/>
                </a:solidFill>
              </a:defRPr>
            </a:lvl1pPr>
          </a:lstStyle>
          <a:p>
            <a:fld id="{DFAE53AA-F566-6440-935F-7CEA433D4BDE}" type="datetimeFigureOut">
              <a:rPr lang="en-US" smtClean="0"/>
              <a:pPr/>
              <a:t>6/3/2026</a:t>
            </a:fld>
            <a:endParaRPr lang="en-US"/>
          </a:p>
        </p:txBody>
      </p:sp>
      <p:sp>
        <p:nvSpPr>
          <p:cNvPr id="5" name="Footer Placeholder 4">
            <a:extLst>
              <a:ext uri="{FF2B5EF4-FFF2-40B4-BE49-F238E27FC236}">
                <a16:creationId xmlns:a16="http://schemas.microsoft.com/office/drawing/2014/main" id="{28FA9A47-D3C2-224D-8C6A-5EF424890D1D}"/>
              </a:ext>
            </a:extLst>
          </p:cNvPr>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03E79F0-7479-BC46-B8AA-E6158B7EFD6D}"/>
              </a:ext>
            </a:extLst>
          </p:cNvPr>
          <p:cNvSpPr>
            <a:spLocks noGrp="1"/>
          </p:cNvSpPr>
          <p:nvPr>
            <p:ph type="sldNum" sz="quarter" idx="12"/>
          </p:nvPr>
        </p:nvSpPr>
        <p:spPr/>
        <p:txBody>
          <a:bodyPr/>
          <a:lstStyle>
            <a:lvl1pPr>
              <a:defRPr>
                <a:solidFill>
                  <a:schemeClr val="tx2"/>
                </a:solidFill>
              </a:defRPr>
            </a:lvl1pPr>
          </a:lstStyle>
          <a:p>
            <a:fld id="{4F99FC13-5283-5846-BD72-3B7CD0AE1009}" type="slidenum">
              <a:rPr lang="en-US" smtClean="0"/>
              <a:pPr/>
              <a:t>‹#›</a:t>
            </a:fld>
            <a:endParaRPr lang="en-US"/>
          </a:p>
        </p:txBody>
      </p:sp>
      <p:sp>
        <p:nvSpPr>
          <p:cNvPr id="20" name="Rectangle 19">
            <a:extLst>
              <a:ext uri="{FF2B5EF4-FFF2-40B4-BE49-F238E27FC236}">
                <a16:creationId xmlns:a16="http://schemas.microsoft.com/office/drawing/2014/main" id="{B4F9C1F9-3E78-3743-A6BF-3ADA2B20F1C3}"/>
              </a:ext>
            </a:extLst>
          </p:cNvPr>
          <p:cNvSpPr/>
          <p:nvPr userDrawn="1"/>
        </p:nvSpPr>
        <p:spPr>
          <a:xfrm>
            <a:off x="1604"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1" name="Title 1">
            <a:extLst>
              <a:ext uri="{FF2B5EF4-FFF2-40B4-BE49-F238E27FC236}">
                <a16:creationId xmlns:a16="http://schemas.microsoft.com/office/drawing/2014/main" id="{36941DBA-46B3-4C48-B851-46B63B3E78A0}"/>
              </a:ext>
            </a:extLst>
          </p:cNvPr>
          <p:cNvSpPr txBox="1">
            <a:spLocks/>
          </p:cNvSpPr>
          <p:nvPr userDrawn="1"/>
        </p:nvSpPr>
        <p:spPr>
          <a:xfrm>
            <a:off x="433137" y="4571038"/>
            <a:ext cx="11328935" cy="1222408"/>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4000" b="0" kern="1200" spc="50" baseline="0">
                <a:solidFill>
                  <a:schemeClr val="bg1"/>
                </a:solidFill>
                <a:latin typeface="Arial" panose="020B0604020202020204" pitchFamily="34" charset="0"/>
                <a:ea typeface="Open Sans" panose="020B0806030504020204" pitchFamily="34" charset="0"/>
                <a:cs typeface="Arial" panose="020B0604020202020204" pitchFamily="34" charset="0"/>
              </a:defRPr>
            </a:lvl1pPr>
          </a:lstStyle>
          <a:p>
            <a:r>
              <a:rPr lang="en-US"/>
              <a:t>click to edit master title style</a:t>
            </a:r>
          </a:p>
        </p:txBody>
      </p:sp>
      <p:sp>
        <p:nvSpPr>
          <p:cNvPr id="22" name="Text Placeholder 2">
            <a:extLst>
              <a:ext uri="{FF2B5EF4-FFF2-40B4-BE49-F238E27FC236}">
                <a16:creationId xmlns:a16="http://schemas.microsoft.com/office/drawing/2014/main" id="{66F3F7E0-9EAA-3746-B1CA-AF58C713DC84}"/>
              </a:ext>
            </a:extLst>
          </p:cNvPr>
          <p:cNvSpPr>
            <a:spLocks noGrp="1"/>
          </p:cNvSpPr>
          <p:nvPr>
            <p:ph type="body" idx="13" hasCustomPrompt="1"/>
          </p:nvPr>
        </p:nvSpPr>
        <p:spPr>
          <a:xfrm>
            <a:off x="433137" y="5820435"/>
            <a:ext cx="11328935" cy="579304"/>
          </a:xfrm>
        </p:spPr>
        <p:txBody>
          <a:bodyPr/>
          <a:lstStyle>
            <a:lvl1pPr marL="0" indent="0" algn="r">
              <a:buNone/>
              <a:defRPr sz="2400" i="1">
                <a:solidFill>
                  <a:srgbClr val="B6CDE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3" name="Graphic 22">
            <a:extLst>
              <a:ext uri="{FF2B5EF4-FFF2-40B4-BE49-F238E27FC236}">
                <a16:creationId xmlns:a16="http://schemas.microsoft.com/office/drawing/2014/main" id="{E15AA852-6BD6-034C-9494-AEE80D26844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83474" y="-2938597"/>
            <a:ext cx="13795209" cy="9796597"/>
          </a:xfrm>
          <a:prstGeom prst="rect">
            <a:avLst/>
          </a:prstGeom>
        </p:spPr>
      </p:pic>
    </p:spTree>
    <p:extLst>
      <p:ext uri="{BB962C8B-B14F-4D97-AF65-F5344CB8AC3E}">
        <p14:creationId xmlns:p14="http://schemas.microsoft.com/office/powerpoint/2010/main" val="1356766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_Blu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FFC13-3488-7E45-B71E-463CAF67E6C8}"/>
              </a:ext>
            </a:extLst>
          </p:cNvPr>
          <p:cNvSpPr>
            <a:spLocks noGrp="1"/>
          </p:cNvSpPr>
          <p:nvPr>
            <p:ph type="title"/>
          </p:nvPr>
        </p:nvSpPr>
        <p:spPr>
          <a:xfrm>
            <a:off x="433137" y="1709738"/>
            <a:ext cx="11328935" cy="2852737"/>
          </a:xfrm>
        </p:spPr>
        <p:txBody>
          <a:bodyPr anchor="b">
            <a:normAutofit/>
          </a:bodyPr>
          <a:lstStyle>
            <a:lvl1pPr>
              <a:defRPr sz="4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1D02E6F1-11A7-3040-8B99-91FC1D088026}"/>
              </a:ext>
            </a:extLst>
          </p:cNvPr>
          <p:cNvSpPr>
            <a:spLocks noGrp="1"/>
          </p:cNvSpPr>
          <p:nvPr>
            <p:ph type="body" idx="1"/>
          </p:nvPr>
        </p:nvSpPr>
        <p:spPr>
          <a:xfrm>
            <a:off x="433137" y="4589463"/>
            <a:ext cx="1132893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0387D2-6563-A641-A3C3-698D7C228CC0}"/>
              </a:ext>
            </a:extLst>
          </p:cNvPr>
          <p:cNvSpPr>
            <a:spLocks noGrp="1"/>
          </p:cNvSpPr>
          <p:nvPr>
            <p:ph type="dt" sz="half" idx="10"/>
          </p:nvPr>
        </p:nvSpPr>
        <p:spPr/>
        <p:txBody>
          <a:bodyPr/>
          <a:lstStyle>
            <a:lvl1pPr>
              <a:defRPr>
                <a:solidFill>
                  <a:schemeClr val="accent6"/>
                </a:solidFill>
              </a:defRPr>
            </a:lvl1pPr>
          </a:lstStyle>
          <a:p>
            <a:fld id="{DFAE53AA-F566-6440-935F-7CEA433D4BDE}" type="datetimeFigureOut">
              <a:rPr lang="en-US" smtClean="0"/>
              <a:pPr/>
              <a:t>6/3/2026</a:t>
            </a:fld>
            <a:endParaRPr lang="en-US"/>
          </a:p>
        </p:txBody>
      </p:sp>
      <p:sp>
        <p:nvSpPr>
          <p:cNvPr id="5" name="Footer Placeholder 4">
            <a:extLst>
              <a:ext uri="{FF2B5EF4-FFF2-40B4-BE49-F238E27FC236}">
                <a16:creationId xmlns:a16="http://schemas.microsoft.com/office/drawing/2014/main" id="{28FA9A47-D3C2-224D-8C6A-5EF424890D1D}"/>
              </a:ext>
            </a:extLst>
          </p:cNvPr>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03E79F0-7479-BC46-B8AA-E6158B7EFD6D}"/>
              </a:ext>
            </a:extLst>
          </p:cNvPr>
          <p:cNvSpPr>
            <a:spLocks noGrp="1"/>
          </p:cNvSpPr>
          <p:nvPr>
            <p:ph type="sldNum" sz="quarter" idx="12"/>
          </p:nvPr>
        </p:nvSpPr>
        <p:spPr/>
        <p:txBody>
          <a:bodyPr/>
          <a:lstStyle>
            <a:lvl1pPr>
              <a:defRPr>
                <a:solidFill>
                  <a:schemeClr val="tx2"/>
                </a:solidFill>
              </a:defRPr>
            </a:lvl1pPr>
          </a:lstStyle>
          <a:p>
            <a:fld id="{4F99FC13-5283-5846-BD72-3B7CD0AE1009}" type="slidenum">
              <a:rPr lang="en-US" smtClean="0"/>
              <a:pPr/>
              <a:t>‹#›</a:t>
            </a:fld>
            <a:endParaRPr lang="en-US"/>
          </a:p>
        </p:txBody>
      </p:sp>
      <p:sp>
        <p:nvSpPr>
          <p:cNvPr id="14" name="Rectangle 13">
            <a:extLst>
              <a:ext uri="{FF2B5EF4-FFF2-40B4-BE49-F238E27FC236}">
                <a16:creationId xmlns:a16="http://schemas.microsoft.com/office/drawing/2014/main" id="{5C258CF6-C805-8949-9DD3-6D707456D502}"/>
              </a:ext>
            </a:extLst>
          </p:cNvPr>
          <p:cNvSpPr/>
          <p:nvPr userDrawn="1"/>
        </p:nvSpPr>
        <p:spPr>
          <a:xfrm>
            <a:off x="1604"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5" name="Title 1">
            <a:extLst>
              <a:ext uri="{FF2B5EF4-FFF2-40B4-BE49-F238E27FC236}">
                <a16:creationId xmlns:a16="http://schemas.microsoft.com/office/drawing/2014/main" id="{81661BAC-C5D5-4E4C-BC68-66FA9E955626}"/>
              </a:ext>
            </a:extLst>
          </p:cNvPr>
          <p:cNvSpPr txBox="1">
            <a:spLocks/>
          </p:cNvSpPr>
          <p:nvPr userDrawn="1"/>
        </p:nvSpPr>
        <p:spPr>
          <a:xfrm>
            <a:off x="433137" y="4571038"/>
            <a:ext cx="11328935" cy="1222408"/>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4000" b="0" kern="1200" spc="50" baseline="0">
                <a:solidFill>
                  <a:schemeClr val="bg1"/>
                </a:solidFill>
                <a:latin typeface="Arial" panose="020B0604020202020204" pitchFamily="34" charset="0"/>
                <a:ea typeface="Open Sans" panose="020B0806030504020204" pitchFamily="34" charset="0"/>
                <a:cs typeface="Arial" panose="020B0604020202020204" pitchFamily="34" charset="0"/>
              </a:defRPr>
            </a:lvl1pPr>
          </a:lstStyle>
          <a:p>
            <a:r>
              <a:rPr lang="en-US"/>
              <a:t>click to edit master title style</a:t>
            </a:r>
          </a:p>
        </p:txBody>
      </p:sp>
      <p:sp>
        <p:nvSpPr>
          <p:cNvPr id="16" name="Text Placeholder 2">
            <a:extLst>
              <a:ext uri="{FF2B5EF4-FFF2-40B4-BE49-F238E27FC236}">
                <a16:creationId xmlns:a16="http://schemas.microsoft.com/office/drawing/2014/main" id="{8F4E7F93-C3D6-CC4B-9BC2-02A6BCC83ECE}"/>
              </a:ext>
            </a:extLst>
          </p:cNvPr>
          <p:cNvSpPr>
            <a:spLocks noGrp="1"/>
          </p:cNvSpPr>
          <p:nvPr>
            <p:ph type="body" idx="13" hasCustomPrompt="1"/>
          </p:nvPr>
        </p:nvSpPr>
        <p:spPr>
          <a:xfrm>
            <a:off x="433137" y="5820435"/>
            <a:ext cx="11328935" cy="579304"/>
          </a:xfrm>
        </p:spPr>
        <p:txBody>
          <a:bodyPr/>
          <a:lstStyle>
            <a:lvl1pPr marL="0" indent="0" algn="r">
              <a:buNone/>
              <a:defRPr sz="2400" i="1">
                <a:solidFill>
                  <a:srgbClr val="B4C1D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7" name="Graphic 16">
            <a:extLst>
              <a:ext uri="{FF2B5EF4-FFF2-40B4-BE49-F238E27FC236}">
                <a16:creationId xmlns:a16="http://schemas.microsoft.com/office/drawing/2014/main" id="{C201FEB8-9EB2-E247-ACD3-27CCD1B8E1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83474" y="-2938597"/>
            <a:ext cx="13795209" cy="9796597"/>
          </a:xfrm>
          <a:prstGeom prst="rect">
            <a:avLst/>
          </a:prstGeom>
        </p:spPr>
      </p:pic>
    </p:spTree>
    <p:extLst>
      <p:ext uri="{BB962C8B-B14F-4D97-AF65-F5344CB8AC3E}">
        <p14:creationId xmlns:p14="http://schemas.microsoft.com/office/powerpoint/2010/main" val="20173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44B742B-FA5C-9E6D-5B0D-A0DD1026B1FE}"/>
              </a:ext>
              <a:ext uri="{C183D7F6-B498-43B3-948B-1728B52AA6E4}">
                <adec:decorative xmlns:adec="http://schemas.microsoft.com/office/drawing/2017/decorative" val="1"/>
              </a:ext>
            </a:extLst>
          </p:cNvPr>
          <p:cNvSpPr>
            <a:spLocks noGrp="1"/>
          </p:cNvSpPr>
          <p:nvPr>
            <p:ph type="pic" sz="quarter" idx="10"/>
          </p:nvPr>
        </p:nvSpPr>
        <p:spPr>
          <a:xfrm>
            <a:off x="-1640541" y="-853888"/>
            <a:ext cx="7998769" cy="8565776"/>
          </a:xfrm>
          <a:prstGeom prst="ellipse">
            <a:avLst/>
          </a:prstGeom>
        </p:spPr>
        <p:txBody>
          <a:bodyPr/>
          <a:lstStyle/>
          <a:p>
            <a:r>
              <a:rPr lang="en-US"/>
              <a:t>Click icon to add picture</a:t>
            </a:r>
          </a:p>
        </p:txBody>
      </p:sp>
      <p:sp>
        <p:nvSpPr>
          <p:cNvPr id="2" name="Title 1">
            <a:extLst>
              <a:ext uri="{FF2B5EF4-FFF2-40B4-BE49-F238E27FC236}">
                <a16:creationId xmlns:a16="http://schemas.microsoft.com/office/drawing/2014/main" id="{9549003D-2806-AB04-6EE0-BA92CB9766BD}"/>
              </a:ext>
            </a:extLst>
          </p:cNvPr>
          <p:cNvSpPr>
            <a:spLocks noGrp="1"/>
          </p:cNvSpPr>
          <p:nvPr>
            <p:ph type="ctrTitle"/>
          </p:nvPr>
        </p:nvSpPr>
        <p:spPr>
          <a:xfrm>
            <a:off x="6600275" y="3961663"/>
            <a:ext cx="5316071" cy="1037350"/>
          </a:xfrm>
        </p:spPr>
        <p:txBody>
          <a:bodyPr anchor="ctr">
            <a:normAutofit/>
          </a:bodyPr>
          <a:lstStyle>
            <a:lvl1pPr algn="ctr">
              <a:defRPr sz="48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B4FF333E-7EF9-4BF5-8C28-18B189C53087}"/>
              </a:ext>
            </a:extLst>
          </p:cNvPr>
          <p:cNvSpPr>
            <a:spLocks noGrp="1"/>
          </p:cNvSpPr>
          <p:nvPr>
            <p:ph type="subTitle" idx="1"/>
          </p:nvPr>
        </p:nvSpPr>
        <p:spPr>
          <a:xfrm>
            <a:off x="6842323" y="5160382"/>
            <a:ext cx="4831976" cy="629816"/>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65A61633-875B-6F60-1FAD-D05FDB1039F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745507" y="607020"/>
            <a:ext cx="3025611" cy="2593380"/>
          </a:xfrm>
          <a:prstGeom prst="rect">
            <a:avLst/>
          </a:prstGeom>
        </p:spPr>
      </p:pic>
      <p:sp>
        <p:nvSpPr>
          <p:cNvPr id="10" name="Rectangle: Rounded Corners 9">
            <a:extLst>
              <a:ext uri="{FF2B5EF4-FFF2-40B4-BE49-F238E27FC236}">
                <a16:creationId xmlns:a16="http://schemas.microsoft.com/office/drawing/2014/main" id="{8682540B-2EE2-C2CA-AEA5-189406AA4949}"/>
              </a:ext>
              <a:ext uri="{C183D7F6-B498-43B3-948B-1728B52AA6E4}">
                <adec:decorative xmlns:adec="http://schemas.microsoft.com/office/drawing/2017/decorative" val="1"/>
              </a:ext>
            </a:extLst>
          </p:cNvPr>
          <p:cNvSpPr/>
          <p:nvPr userDrawn="1"/>
        </p:nvSpPr>
        <p:spPr>
          <a:xfrm>
            <a:off x="6933023" y="3727699"/>
            <a:ext cx="4650578" cy="72595"/>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8937186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_Gray">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FFC13-3488-7E45-B71E-463CAF67E6C8}"/>
              </a:ext>
            </a:extLst>
          </p:cNvPr>
          <p:cNvSpPr>
            <a:spLocks noGrp="1"/>
          </p:cNvSpPr>
          <p:nvPr>
            <p:ph type="title"/>
          </p:nvPr>
        </p:nvSpPr>
        <p:spPr>
          <a:xfrm>
            <a:off x="433137" y="1709738"/>
            <a:ext cx="11328935" cy="2852737"/>
          </a:xfrm>
        </p:spPr>
        <p:txBody>
          <a:bodyPr anchor="b">
            <a:normAutofit/>
          </a:bodyPr>
          <a:lstStyle>
            <a:lvl1pPr>
              <a:defRPr sz="4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1D02E6F1-11A7-3040-8B99-91FC1D088026}"/>
              </a:ext>
            </a:extLst>
          </p:cNvPr>
          <p:cNvSpPr>
            <a:spLocks noGrp="1"/>
          </p:cNvSpPr>
          <p:nvPr>
            <p:ph type="body" idx="1"/>
          </p:nvPr>
        </p:nvSpPr>
        <p:spPr>
          <a:xfrm>
            <a:off x="433137" y="4589463"/>
            <a:ext cx="1132893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0387D2-6563-A641-A3C3-698D7C228CC0}"/>
              </a:ext>
            </a:extLst>
          </p:cNvPr>
          <p:cNvSpPr>
            <a:spLocks noGrp="1"/>
          </p:cNvSpPr>
          <p:nvPr>
            <p:ph type="dt" sz="half" idx="10"/>
          </p:nvPr>
        </p:nvSpPr>
        <p:spPr/>
        <p:txBody>
          <a:bodyPr/>
          <a:lstStyle>
            <a:lvl1pPr>
              <a:defRPr>
                <a:solidFill>
                  <a:schemeClr val="accent6"/>
                </a:solidFill>
              </a:defRPr>
            </a:lvl1pPr>
          </a:lstStyle>
          <a:p>
            <a:fld id="{DFAE53AA-F566-6440-935F-7CEA433D4BDE}" type="datetimeFigureOut">
              <a:rPr lang="en-US" smtClean="0"/>
              <a:pPr/>
              <a:t>6/3/2026</a:t>
            </a:fld>
            <a:endParaRPr lang="en-US"/>
          </a:p>
        </p:txBody>
      </p:sp>
      <p:sp>
        <p:nvSpPr>
          <p:cNvPr id="5" name="Footer Placeholder 4">
            <a:extLst>
              <a:ext uri="{FF2B5EF4-FFF2-40B4-BE49-F238E27FC236}">
                <a16:creationId xmlns:a16="http://schemas.microsoft.com/office/drawing/2014/main" id="{28FA9A47-D3C2-224D-8C6A-5EF424890D1D}"/>
              </a:ext>
            </a:extLst>
          </p:cNvPr>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03E79F0-7479-BC46-B8AA-E6158B7EFD6D}"/>
              </a:ext>
            </a:extLst>
          </p:cNvPr>
          <p:cNvSpPr>
            <a:spLocks noGrp="1"/>
          </p:cNvSpPr>
          <p:nvPr>
            <p:ph type="sldNum" sz="quarter" idx="12"/>
          </p:nvPr>
        </p:nvSpPr>
        <p:spPr/>
        <p:txBody>
          <a:bodyPr/>
          <a:lstStyle>
            <a:lvl1pPr>
              <a:defRPr>
                <a:solidFill>
                  <a:schemeClr val="tx2"/>
                </a:solidFill>
              </a:defRPr>
            </a:lvl1pPr>
          </a:lstStyle>
          <a:p>
            <a:fld id="{4F99FC13-5283-5846-BD72-3B7CD0AE1009}" type="slidenum">
              <a:rPr lang="en-US" smtClean="0"/>
              <a:pPr/>
              <a:t>‹#›</a:t>
            </a:fld>
            <a:endParaRPr lang="en-US"/>
          </a:p>
        </p:txBody>
      </p:sp>
      <p:sp>
        <p:nvSpPr>
          <p:cNvPr id="14" name="Rectangle 13">
            <a:extLst>
              <a:ext uri="{FF2B5EF4-FFF2-40B4-BE49-F238E27FC236}">
                <a16:creationId xmlns:a16="http://schemas.microsoft.com/office/drawing/2014/main" id="{5C258CF6-C805-8949-9DD3-6D707456D502}"/>
              </a:ext>
            </a:extLst>
          </p:cNvPr>
          <p:cNvSpPr/>
          <p:nvPr userDrawn="1"/>
        </p:nvSpPr>
        <p:spPr>
          <a:xfrm>
            <a:off x="160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5" name="Title 1">
            <a:extLst>
              <a:ext uri="{FF2B5EF4-FFF2-40B4-BE49-F238E27FC236}">
                <a16:creationId xmlns:a16="http://schemas.microsoft.com/office/drawing/2014/main" id="{81661BAC-C5D5-4E4C-BC68-66FA9E955626}"/>
              </a:ext>
            </a:extLst>
          </p:cNvPr>
          <p:cNvSpPr txBox="1">
            <a:spLocks/>
          </p:cNvSpPr>
          <p:nvPr userDrawn="1"/>
        </p:nvSpPr>
        <p:spPr>
          <a:xfrm>
            <a:off x="433137" y="4571038"/>
            <a:ext cx="11328935" cy="1222408"/>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4000" b="0" kern="1200" spc="50" baseline="0">
                <a:solidFill>
                  <a:schemeClr val="bg1"/>
                </a:solidFill>
                <a:latin typeface="Arial" panose="020B0604020202020204" pitchFamily="34" charset="0"/>
                <a:ea typeface="Open Sans" panose="020B0806030504020204" pitchFamily="34" charset="0"/>
                <a:cs typeface="Arial" panose="020B0604020202020204" pitchFamily="34" charset="0"/>
              </a:defRPr>
            </a:lvl1pPr>
          </a:lstStyle>
          <a:p>
            <a:r>
              <a:rPr lang="en-US">
                <a:solidFill>
                  <a:schemeClr val="tx2"/>
                </a:solidFill>
              </a:rPr>
              <a:t>click to edit master title style</a:t>
            </a:r>
          </a:p>
        </p:txBody>
      </p:sp>
      <p:sp>
        <p:nvSpPr>
          <p:cNvPr id="16" name="Text Placeholder 2">
            <a:extLst>
              <a:ext uri="{FF2B5EF4-FFF2-40B4-BE49-F238E27FC236}">
                <a16:creationId xmlns:a16="http://schemas.microsoft.com/office/drawing/2014/main" id="{8F4E7F93-C3D6-CC4B-9BC2-02A6BCC83ECE}"/>
              </a:ext>
            </a:extLst>
          </p:cNvPr>
          <p:cNvSpPr>
            <a:spLocks noGrp="1"/>
          </p:cNvSpPr>
          <p:nvPr>
            <p:ph type="body" idx="13" hasCustomPrompt="1"/>
          </p:nvPr>
        </p:nvSpPr>
        <p:spPr>
          <a:xfrm>
            <a:off x="433137" y="5820435"/>
            <a:ext cx="11328935" cy="579304"/>
          </a:xfrm>
        </p:spPr>
        <p:txBody>
          <a:bodyPr/>
          <a:lstStyle>
            <a:lvl1pPr marL="0" indent="0" algn="r">
              <a:buNone/>
              <a:defRPr sz="2400" i="1">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7" name="Graphic 16">
            <a:extLst>
              <a:ext uri="{FF2B5EF4-FFF2-40B4-BE49-F238E27FC236}">
                <a16:creationId xmlns:a16="http://schemas.microsoft.com/office/drawing/2014/main" id="{C201FEB8-9EB2-E247-ACD3-27CCD1B8E1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83474" y="-2938597"/>
            <a:ext cx="13795208" cy="9796597"/>
          </a:xfrm>
          <a:prstGeom prst="rect">
            <a:avLst/>
          </a:prstGeom>
        </p:spPr>
      </p:pic>
    </p:spTree>
    <p:extLst>
      <p:ext uri="{BB962C8B-B14F-4D97-AF65-F5344CB8AC3E}">
        <p14:creationId xmlns:p14="http://schemas.microsoft.com/office/powerpoint/2010/main" val="55714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85108-09E0-B644-AA15-7E6642DB712E}"/>
              </a:ext>
            </a:extLst>
          </p:cNvPr>
          <p:cNvSpPr>
            <a:spLocks noGrp="1"/>
          </p:cNvSpPr>
          <p:nvPr>
            <p:ph type="ctrTitle" hasCustomPrompt="1"/>
          </p:nvPr>
        </p:nvSpPr>
        <p:spPr>
          <a:xfrm>
            <a:off x="1524000" y="1122363"/>
            <a:ext cx="9144000" cy="2387600"/>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1E51115A-6906-334E-8982-434475050E31}"/>
              </a:ext>
            </a:extLst>
          </p:cNvPr>
          <p:cNvSpPr>
            <a:spLocks noGrp="1"/>
          </p:cNvSpPr>
          <p:nvPr>
            <p:ph type="subTitle" idx="1" hasCustomPrompt="1"/>
          </p:nvPr>
        </p:nvSpPr>
        <p:spPr>
          <a:xfrm>
            <a:off x="1524000" y="3602038"/>
            <a:ext cx="9144000" cy="1655762"/>
          </a:xfrm>
        </p:spPr>
        <p:txBody>
          <a:bodyPr/>
          <a:lstStyle>
            <a:lvl1pPr marL="0" indent="0" algn="ctr">
              <a:buNone/>
              <a:defRPr sz="2400" i="1">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79865E-AA80-A94B-9FCD-BF121D8A2B15}"/>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5" name="Footer Placeholder 4">
            <a:extLst>
              <a:ext uri="{FF2B5EF4-FFF2-40B4-BE49-F238E27FC236}">
                <a16:creationId xmlns:a16="http://schemas.microsoft.com/office/drawing/2014/main" id="{D497223F-02D6-B64B-BA28-A9DD80827C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48B270-4484-6F4B-8381-25ACC8E6659B}"/>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2506141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_Gra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859E22-63F4-3849-B4D1-271F2741BD91}"/>
              </a:ext>
            </a:extLst>
          </p:cNvPr>
          <p:cNvSpPr/>
          <p:nvPr userDrawn="1"/>
        </p:nvSpPr>
        <p:spPr>
          <a:xfrm>
            <a:off x="160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3" name="Rounded Rectangle 12">
            <a:extLst>
              <a:ext uri="{FF2B5EF4-FFF2-40B4-BE49-F238E27FC236}">
                <a16:creationId xmlns:a16="http://schemas.microsoft.com/office/drawing/2014/main" id="{A19B3E6B-1226-2146-931F-00607F96F131}"/>
              </a:ext>
            </a:extLst>
          </p:cNvPr>
          <p:cNvSpPr/>
          <p:nvPr userDrawn="1"/>
        </p:nvSpPr>
        <p:spPr>
          <a:xfrm>
            <a:off x="433137" y="6129337"/>
            <a:ext cx="9338390" cy="317471"/>
          </a:xfrm>
          <a:prstGeom prst="round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0" i="0">
              <a:solidFill>
                <a:schemeClr val="tx2"/>
              </a:solidFill>
              <a:latin typeface="Arial" panose="020B0604020202020204" pitchFamily="34" charset="0"/>
            </a:endParaRPr>
          </a:p>
        </p:txBody>
      </p:sp>
      <p:sp>
        <p:nvSpPr>
          <p:cNvPr id="14" name="Date Placeholder 3">
            <a:extLst>
              <a:ext uri="{FF2B5EF4-FFF2-40B4-BE49-F238E27FC236}">
                <a16:creationId xmlns:a16="http://schemas.microsoft.com/office/drawing/2014/main" id="{097FF19D-D2BE-1141-92BC-42E1541415CC}"/>
              </a:ext>
            </a:extLst>
          </p:cNvPr>
          <p:cNvSpPr>
            <a:spLocks noGrp="1"/>
          </p:cNvSpPr>
          <p:nvPr>
            <p:ph type="dt" sz="half" idx="2"/>
          </p:nvPr>
        </p:nvSpPr>
        <p:spPr>
          <a:xfrm>
            <a:off x="947551" y="6110087"/>
            <a:ext cx="811491" cy="365125"/>
          </a:xfrm>
          <a:prstGeom prst="rect">
            <a:avLst/>
          </a:prstGeom>
        </p:spPr>
        <p:txBody>
          <a:bodyPr vert="horz" lIns="91440" tIns="45720" rIns="91440" bIns="45720" rtlCol="0" anchor="ctr"/>
          <a:lstStyle>
            <a:lvl1pPr algn="l">
              <a:defRPr sz="1200" i="1">
                <a:solidFill>
                  <a:schemeClr val="bg2"/>
                </a:solidFill>
                <a:latin typeface="Arial" panose="020B0604020202020204" pitchFamily="34" charset="0"/>
                <a:cs typeface="Arial" panose="020B0604020202020204" pitchFamily="34" charset="0"/>
              </a:defRPr>
            </a:lvl1pPr>
          </a:lstStyle>
          <a:p>
            <a:fld id="{DFAE53AA-F566-6440-935F-7CEA433D4BDE}" type="datetimeFigureOut">
              <a:rPr lang="en-US" smtClean="0"/>
              <a:pPr/>
              <a:t>6/3/2026</a:t>
            </a:fld>
            <a:endParaRPr lang="en-US"/>
          </a:p>
        </p:txBody>
      </p:sp>
      <p:sp>
        <p:nvSpPr>
          <p:cNvPr id="15" name="Footer Placeholder 4">
            <a:extLst>
              <a:ext uri="{FF2B5EF4-FFF2-40B4-BE49-F238E27FC236}">
                <a16:creationId xmlns:a16="http://schemas.microsoft.com/office/drawing/2014/main" id="{5756CEEC-C220-8648-91C1-9D430A21A147}"/>
              </a:ext>
            </a:extLst>
          </p:cNvPr>
          <p:cNvSpPr>
            <a:spLocks noGrp="1"/>
          </p:cNvSpPr>
          <p:nvPr>
            <p:ph type="ftr" sz="quarter" idx="3"/>
          </p:nvPr>
        </p:nvSpPr>
        <p:spPr>
          <a:xfrm>
            <a:off x="2625715" y="6110087"/>
            <a:ext cx="692254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endParaRPr lang="en-US"/>
          </a:p>
        </p:txBody>
      </p:sp>
      <p:sp>
        <p:nvSpPr>
          <p:cNvPr id="16" name="Slide Number Placeholder 5">
            <a:extLst>
              <a:ext uri="{FF2B5EF4-FFF2-40B4-BE49-F238E27FC236}">
                <a16:creationId xmlns:a16="http://schemas.microsoft.com/office/drawing/2014/main" id="{1CAF4848-E93D-9849-A1A1-2B98C7D59C78}"/>
              </a:ext>
            </a:extLst>
          </p:cNvPr>
          <p:cNvSpPr>
            <a:spLocks noGrp="1"/>
          </p:cNvSpPr>
          <p:nvPr>
            <p:ph type="sldNum" sz="quarter" idx="4"/>
          </p:nvPr>
        </p:nvSpPr>
        <p:spPr>
          <a:xfrm>
            <a:off x="-259882" y="6110087"/>
            <a:ext cx="109505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4F99FC13-5283-5846-BD72-3B7CD0AE1009}" type="slidenum">
              <a:rPr lang="en-US" smtClean="0"/>
              <a:pPr/>
              <a:t>‹#›</a:t>
            </a:fld>
            <a:endParaRPr lang="en-US"/>
          </a:p>
        </p:txBody>
      </p:sp>
      <p:pic>
        <p:nvPicPr>
          <p:cNvPr id="17" name="Graphic 16">
            <a:extLst>
              <a:ext uri="{FF2B5EF4-FFF2-40B4-BE49-F238E27FC236}">
                <a16:creationId xmlns:a16="http://schemas.microsoft.com/office/drawing/2014/main" id="{186E74E1-6CB9-3549-99A2-1425060BE76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66219" y="6083329"/>
            <a:ext cx="1872976" cy="606229"/>
          </a:xfrm>
          <a:prstGeom prst="rect">
            <a:avLst/>
          </a:prstGeom>
        </p:spPr>
      </p:pic>
      <p:sp>
        <p:nvSpPr>
          <p:cNvPr id="2" name="Title 1">
            <a:extLst>
              <a:ext uri="{FF2B5EF4-FFF2-40B4-BE49-F238E27FC236}">
                <a16:creationId xmlns:a16="http://schemas.microsoft.com/office/drawing/2014/main" id="{57A85108-09E0-B644-AA15-7E6642DB712E}"/>
              </a:ext>
            </a:extLst>
          </p:cNvPr>
          <p:cNvSpPr>
            <a:spLocks noGrp="1"/>
          </p:cNvSpPr>
          <p:nvPr>
            <p:ph type="ctrTitle" hasCustomPrompt="1"/>
          </p:nvPr>
        </p:nvSpPr>
        <p:spPr>
          <a:xfrm>
            <a:off x="1524000" y="1122363"/>
            <a:ext cx="9144000" cy="2387600"/>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1E51115A-6906-334E-8982-434475050E31}"/>
              </a:ext>
            </a:extLst>
          </p:cNvPr>
          <p:cNvSpPr>
            <a:spLocks noGrp="1"/>
          </p:cNvSpPr>
          <p:nvPr>
            <p:ph type="subTitle" idx="1" hasCustomPrompt="1"/>
          </p:nvPr>
        </p:nvSpPr>
        <p:spPr>
          <a:xfrm>
            <a:off x="1524000" y="3602038"/>
            <a:ext cx="9144000" cy="1655762"/>
          </a:xfrm>
        </p:spPr>
        <p:txBody>
          <a:bodyPr/>
          <a:lstStyle>
            <a:lvl1pPr marL="0" indent="0" algn="ctr">
              <a:buNone/>
              <a:defRPr sz="2400" i="1">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97678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_Blu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E112024-97D8-044D-BFD5-E3838D979D11}"/>
              </a:ext>
            </a:extLst>
          </p:cNvPr>
          <p:cNvSpPr/>
          <p:nvPr userDrawn="1"/>
        </p:nvSpPr>
        <p:spPr>
          <a:xfrm>
            <a:off x="1604"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2"/>
              </a:solidFill>
              <a:latin typeface="Arial" panose="020B0604020202020204" pitchFamily="34" charset="0"/>
            </a:endParaRPr>
          </a:p>
        </p:txBody>
      </p:sp>
      <p:sp>
        <p:nvSpPr>
          <p:cNvPr id="12" name="Rounded Rectangle 11">
            <a:extLst>
              <a:ext uri="{FF2B5EF4-FFF2-40B4-BE49-F238E27FC236}">
                <a16:creationId xmlns:a16="http://schemas.microsoft.com/office/drawing/2014/main" id="{BC0D33A1-E65C-F448-97F2-DA52728B72D7}"/>
              </a:ext>
            </a:extLst>
          </p:cNvPr>
          <p:cNvSpPr/>
          <p:nvPr userDrawn="1"/>
        </p:nvSpPr>
        <p:spPr>
          <a:xfrm>
            <a:off x="433137" y="6129337"/>
            <a:ext cx="9338390" cy="3174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Arial" panose="020B0604020202020204" pitchFamily="34" charset="0"/>
            </a:endParaRPr>
          </a:p>
        </p:txBody>
      </p:sp>
      <p:sp>
        <p:nvSpPr>
          <p:cNvPr id="13" name="Date Placeholder 3">
            <a:extLst>
              <a:ext uri="{FF2B5EF4-FFF2-40B4-BE49-F238E27FC236}">
                <a16:creationId xmlns:a16="http://schemas.microsoft.com/office/drawing/2014/main" id="{7DDE205B-8CA5-F847-8887-F175D447A266}"/>
              </a:ext>
            </a:extLst>
          </p:cNvPr>
          <p:cNvSpPr txBox="1">
            <a:spLocks/>
          </p:cNvSpPr>
          <p:nvPr userDrawn="1"/>
        </p:nvSpPr>
        <p:spPr>
          <a:xfrm>
            <a:off x="947551" y="6110087"/>
            <a:ext cx="811491" cy="365125"/>
          </a:xfrm>
          <a:prstGeom prst="rect">
            <a:avLst/>
          </a:prstGeom>
        </p:spPr>
        <p:txBody>
          <a:bodyPr vert="horz" lIns="91440" tIns="45720" rIns="91440" bIns="45720" rtlCol="0" anchor="ctr"/>
          <a:lstStyle>
            <a:defPPr>
              <a:defRPr lang="en-US"/>
            </a:defPPr>
            <a:lvl1pPr marL="0" algn="l" defTabSz="914400" rtl="0" eaLnBrk="1" latinLnBrk="0" hangingPunct="1">
              <a:defRPr sz="1200" i="1" kern="1200">
                <a:solidFill>
                  <a:schemeClr val="bg2"/>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AE53AA-F566-6440-935F-7CEA433D4BDE}" type="datetimeFigureOut">
              <a:rPr lang="en-US" smtClean="0"/>
              <a:pPr/>
              <a:t>6/3/2026</a:t>
            </a:fld>
            <a:endParaRPr lang="en-US"/>
          </a:p>
        </p:txBody>
      </p:sp>
      <p:sp>
        <p:nvSpPr>
          <p:cNvPr id="14" name="Slide Number Placeholder 5">
            <a:extLst>
              <a:ext uri="{FF2B5EF4-FFF2-40B4-BE49-F238E27FC236}">
                <a16:creationId xmlns:a16="http://schemas.microsoft.com/office/drawing/2014/main" id="{36EEBF21-324F-EF4B-83B7-BA41ACBF52A4}"/>
              </a:ext>
            </a:extLst>
          </p:cNvPr>
          <p:cNvSpPr txBox="1">
            <a:spLocks/>
          </p:cNvSpPr>
          <p:nvPr userDrawn="1"/>
        </p:nvSpPr>
        <p:spPr>
          <a:xfrm>
            <a:off x="-259882" y="6110087"/>
            <a:ext cx="10950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99FC13-5283-5846-BD72-3B7CD0AE1009}" type="slidenum">
              <a:rPr lang="en-US" smtClean="0"/>
              <a:pPr/>
              <a:t>‹#›</a:t>
            </a:fld>
            <a:endParaRPr lang="en-US"/>
          </a:p>
        </p:txBody>
      </p:sp>
      <p:pic>
        <p:nvPicPr>
          <p:cNvPr id="15" name="Graphic 14">
            <a:extLst>
              <a:ext uri="{FF2B5EF4-FFF2-40B4-BE49-F238E27FC236}">
                <a16:creationId xmlns:a16="http://schemas.microsoft.com/office/drawing/2014/main" id="{D1A4FFE7-DA28-A744-BF11-8DF9F06549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66219" y="6083329"/>
            <a:ext cx="1872976" cy="606228"/>
          </a:xfrm>
          <a:prstGeom prst="rect">
            <a:avLst/>
          </a:prstGeom>
        </p:spPr>
      </p:pic>
      <p:sp>
        <p:nvSpPr>
          <p:cNvPr id="2" name="Title 1">
            <a:extLst>
              <a:ext uri="{FF2B5EF4-FFF2-40B4-BE49-F238E27FC236}">
                <a16:creationId xmlns:a16="http://schemas.microsoft.com/office/drawing/2014/main" id="{57A85108-09E0-B644-AA15-7E6642DB712E}"/>
              </a:ext>
            </a:extLst>
          </p:cNvPr>
          <p:cNvSpPr>
            <a:spLocks noGrp="1"/>
          </p:cNvSpPr>
          <p:nvPr>
            <p:ph type="ctrTitle" hasCustomPrompt="1"/>
          </p:nvPr>
        </p:nvSpPr>
        <p:spPr>
          <a:xfrm>
            <a:off x="1524000" y="1122363"/>
            <a:ext cx="9144000" cy="2387600"/>
          </a:xfrm>
        </p:spPr>
        <p:txBody>
          <a:bodyPr anchor="b">
            <a:normAutofit/>
          </a:bodyPr>
          <a:lstStyle>
            <a:lvl1pPr algn="ctr">
              <a:defRPr sz="4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1E51115A-6906-334E-8982-434475050E31}"/>
              </a:ext>
            </a:extLst>
          </p:cNvPr>
          <p:cNvSpPr>
            <a:spLocks noGrp="1"/>
          </p:cNvSpPr>
          <p:nvPr>
            <p:ph type="subTitle" idx="1" hasCustomPrompt="1"/>
          </p:nvPr>
        </p:nvSpPr>
        <p:spPr>
          <a:xfrm>
            <a:off x="1524000" y="3602038"/>
            <a:ext cx="9144000" cy="1655762"/>
          </a:xfrm>
        </p:spPr>
        <p:txBody>
          <a:bodyPr/>
          <a:lstStyle>
            <a:lvl1pPr marL="0" indent="0" algn="ctr">
              <a:buNone/>
              <a:defRPr sz="2400" i="1">
                <a:solidFill>
                  <a:srgbClr val="B6CDE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79865E-AA80-A94B-9FCD-BF121D8A2B15}"/>
              </a:ext>
            </a:extLst>
          </p:cNvPr>
          <p:cNvSpPr>
            <a:spLocks noGrp="1"/>
          </p:cNvSpPr>
          <p:nvPr>
            <p:ph type="dt" sz="half" idx="10"/>
          </p:nvPr>
        </p:nvSpPr>
        <p:spPr/>
        <p:txBody>
          <a:bodyPr/>
          <a:lstStyle>
            <a:lvl1pPr>
              <a:defRPr>
                <a:solidFill>
                  <a:schemeClr val="accent6"/>
                </a:solidFill>
              </a:defRPr>
            </a:lvl1pPr>
          </a:lstStyle>
          <a:p>
            <a:fld id="{DFAE53AA-F566-6440-935F-7CEA433D4BDE}" type="datetimeFigureOut">
              <a:rPr lang="en-US" smtClean="0"/>
              <a:pPr/>
              <a:t>6/3/2026</a:t>
            </a:fld>
            <a:endParaRPr lang="en-US"/>
          </a:p>
        </p:txBody>
      </p:sp>
      <p:sp>
        <p:nvSpPr>
          <p:cNvPr id="5" name="Footer Placeholder 4">
            <a:extLst>
              <a:ext uri="{FF2B5EF4-FFF2-40B4-BE49-F238E27FC236}">
                <a16:creationId xmlns:a16="http://schemas.microsoft.com/office/drawing/2014/main" id="{D497223F-02D6-B64B-BA28-A9DD80827C25}"/>
              </a:ext>
            </a:extLst>
          </p:cNvPr>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a:extLst>
              <a:ext uri="{FF2B5EF4-FFF2-40B4-BE49-F238E27FC236}">
                <a16:creationId xmlns:a16="http://schemas.microsoft.com/office/drawing/2014/main" id="{3D48B270-4484-6F4B-8381-25ACC8E6659B}"/>
              </a:ext>
            </a:extLst>
          </p:cNvPr>
          <p:cNvSpPr>
            <a:spLocks noGrp="1"/>
          </p:cNvSpPr>
          <p:nvPr>
            <p:ph type="sldNum" sz="quarter" idx="12"/>
          </p:nvPr>
        </p:nvSpPr>
        <p:spPr/>
        <p:txBody>
          <a:bodyPr/>
          <a:lstStyle>
            <a:lvl1pPr>
              <a:defRPr>
                <a:solidFill>
                  <a:schemeClr val="tx2"/>
                </a:solidFill>
              </a:defRPr>
            </a:lvl1pPr>
          </a:lstStyle>
          <a:p>
            <a:fld id="{4F99FC13-5283-5846-BD72-3B7CD0AE1009}" type="slidenum">
              <a:rPr lang="en-US" smtClean="0"/>
              <a:pPr/>
              <a:t>‹#›</a:t>
            </a:fld>
            <a:endParaRPr lang="en-US"/>
          </a:p>
        </p:txBody>
      </p:sp>
    </p:spTree>
    <p:extLst>
      <p:ext uri="{BB962C8B-B14F-4D97-AF65-F5344CB8AC3E}">
        <p14:creationId xmlns:p14="http://schemas.microsoft.com/office/powerpoint/2010/main" val="2716902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_Blue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E112024-97D8-044D-BFD5-E3838D979D11}"/>
              </a:ext>
            </a:extLst>
          </p:cNvPr>
          <p:cNvSpPr/>
          <p:nvPr userDrawn="1"/>
        </p:nvSpPr>
        <p:spPr>
          <a:xfrm>
            <a:off x="1604"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tx2"/>
              </a:solidFill>
              <a:latin typeface="Arial" panose="020B0604020202020204" pitchFamily="34" charset="0"/>
            </a:endParaRPr>
          </a:p>
        </p:txBody>
      </p:sp>
      <p:sp>
        <p:nvSpPr>
          <p:cNvPr id="12" name="Rounded Rectangle 11">
            <a:extLst>
              <a:ext uri="{FF2B5EF4-FFF2-40B4-BE49-F238E27FC236}">
                <a16:creationId xmlns:a16="http://schemas.microsoft.com/office/drawing/2014/main" id="{BC0D33A1-E65C-F448-97F2-DA52728B72D7}"/>
              </a:ext>
            </a:extLst>
          </p:cNvPr>
          <p:cNvSpPr/>
          <p:nvPr userDrawn="1"/>
        </p:nvSpPr>
        <p:spPr>
          <a:xfrm>
            <a:off x="433137" y="6129337"/>
            <a:ext cx="9338390" cy="3174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Arial" panose="020B0604020202020204" pitchFamily="34" charset="0"/>
            </a:endParaRPr>
          </a:p>
        </p:txBody>
      </p:sp>
      <p:sp>
        <p:nvSpPr>
          <p:cNvPr id="13" name="Date Placeholder 3">
            <a:extLst>
              <a:ext uri="{FF2B5EF4-FFF2-40B4-BE49-F238E27FC236}">
                <a16:creationId xmlns:a16="http://schemas.microsoft.com/office/drawing/2014/main" id="{7DDE205B-8CA5-F847-8887-F175D447A266}"/>
              </a:ext>
            </a:extLst>
          </p:cNvPr>
          <p:cNvSpPr txBox="1">
            <a:spLocks/>
          </p:cNvSpPr>
          <p:nvPr userDrawn="1"/>
        </p:nvSpPr>
        <p:spPr>
          <a:xfrm>
            <a:off x="947551" y="6110087"/>
            <a:ext cx="811491" cy="365125"/>
          </a:xfrm>
          <a:prstGeom prst="rect">
            <a:avLst/>
          </a:prstGeom>
        </p:spPr>
        <p:txBody>
          <a:bodyPr vert="horz" lIns="91440" tIns="45720" rIns="91440" bIns="45720" rtlCol="0" anchor="ctr"/>
          <a:lstStyle>
            <a:defPPr>
              <a:defRPr lang="en-US"/>
            </a:defPPr>
            <a:lvl1pPr marL="0" algn="l" defTabSz="914400" rtl="0" eaLnBrk="1" latinLnBrk="0" hangingPunct="1">
              <a:defRPr sz="1200" i="1" kern="1200">
                <a:solidFill>
                  <a:schemeClr val="bg2"/>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AE53AA-F566-6440-935F-7CEA433D4BDE}" type="datetimeFigureOut">
              <a:rPr lang="en-US" smtClean="0"/>
              <a:pPr/>
              <a:t>6/3/2026</a:t>
            </a:fld>
            <a:endParaRPr lang="en-US"/>
          </a:p>
        </p:txBody>
      </p:sp>
      <p:sp>
        <p:nvSpPr>
          <p:cNvPr id="14" name="Slide Number Placeholder 5">
            <a:extLst>
              <a:ext uri="{FF2B5EF4-FFF2-40B4-BE49-F238E27FC236}">
                <a16:creationId xmlns:a16="http://schemas.microsoft.com/office/drawing/2014/main" id="{36EEBF21-324F-EF4B-83B7-BA41ACBF52A4}"/>
              </a:ext>
            </a:extLst>
          </p:cNvPr>
          <p:cNvSpPr txBox="1">
            <a:spLocks/>
          </p:cNvSpPr>
          <p:nvPr userDrawn="1"/>
        </p:nvSpPr>
        <p:spPr>
          <a:xfrm>
            <a:off x="-259882" y="6110087"/>
            <a:ext cx="10950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99FC13-5283-5846-BD72-3B7CD0AE1009}" type="slidenum">
              <a:rPr lang="en-US" smtClean="0"/>
              <a:pPr/>
              <a:t>‹#›</a:t>
            </a:fld>
            <a:endParaRPr lang="en-US"/>
          </a:p>
        </p:txBody>
      </p:sp>
      <p:pic>
        <p:nvPicPr>
          <p:cNvPr id="15" name="Graphic 14">
            <a:extLst>
              <a:ext uri="{FF2B5EF4-FFF2-40B4-BE49-F238E27FC236}">
                <a16:creationId xmlns:a16="http://schemas.microsoft.com/office/drawing/2014/main" id="{D1A4FFE7-DA28-A744-BF11-8DF9F06549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66219" y="6083329"/>
            <a:ext cx="1872976" cy="606228"/>
          </a:xfrm>
          <a:prstGeom prst="rect">
            <a:avLst/>
          </a:prstGeom>
        </p:spPr>
      </p:pic>
      <p:sp>
        <p:nvSpPr>
          <p:cNvPr id="2" name="Title 1">
            <a:extLst>
              <a:ext uri="{FF2B5EF4-FFF2-40B4-BE49-F238E27FC236}">
                <a16:creationId xmlns:a16="http://schemas.microsoft.com/office/drawing/2014/main" id="{57A85108-09E0-B644-AA15-7E6642DB712E}"/>
              </a:ext>
            </a:extLst>
          </p:cNvPr>
          <p:cNvSpPr>
            <a:spLocks noGrp="1"/>
          </p:cNvSpPr>
          <p:nvPr>
            <p:ph type="ctrTitle" hasCustomPrompt="1"/>
          </p:nvPr>
        </p:nvSpPr>
        <p:spPr>
          <a:xfrm>
            <a:off x="1524000" y="1122363"/>
            <a:ext cx="9144000" cy="2387600"/>
          </a:xfrm>
        </p:spPr>
        <p:txBody>
          <a:bodyPr anchor="b">
            <a:normAutofit/>
          </a:bodyPr>
          <a:lstStyle>
            <a:lvl1pPr algn="ctr">
              <a:defRPr sz="4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1E51115A-6906-334E-8982-434475050E31}"/>
              </a:ext>
            </a:extLst>
          </p:cNvPr>
          <p:cNvSpPr>
            <a:spLocks noGrp="1"/>
          </p:cNvSpPr>
          <p:nvPr>
            <p:ph type="subTitle" idx="1" hasCustomPrompt="1"/>
          </p:nvPr>
        </p:nvSpPr>
        <p:spPr>
          <a:xfrm>
            <a:off x="1524000" y="3602038"/>
            <a:ext cx="9144000" cy="1655762"/>
          </a:xfrm>
        </p:spPr>
        <p:txBody>
          <a:bodyPr/>
          <a:lstStyle>
            <a:lvl1pPr marL="0" indent="0" algn="ctr">
              <a:buNone/>
              <a:defRPr sz="2400" i="1">
                <a:solidFill>
                  <a:srgbClr val="B4C1D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79865E-AA80-A94B-9FCD-BF121D8A2B15}"/>
              </a:ext>
            </a:extLst>
          </p:cNvPr>
          <p:cNvSpPr>
            <a:spLocks noGrp="1"/>
          </p:cNvSpPr>
          <p:nvPr>
            <p:ph type="dt" sz="half" idx="10"/>
          </p:nvPr>
        </p:nvSpPr>
        <p:spPr/>
        <p:txBody>
          <a:bodyPr/>
          <a:lstStyle>
            <a:lvl1pPr>
              <a:defRPr>
                <a:solidFill>
                  <a:schemeClr val="accent6"/>
                </a:solidFill>
              </a:defRPr>
            </a:lvl1pPr>
          </a:lstStyle>
          <a:p>
            <a:fld id="{DFAE53AA-F566-6440-935F-7CEA433D4BDE}" type="datetimeFigureOut">
              <a:rPr lang="en-US" smtClean="0"/>
              <a:pPr/>
              <a:t>6/3/2026</a:t>
            </a:fld>
            <a:endParaRPr lang="en-US"/>
          </a:p>
        </p:txBody>
      </p:sp>
      <p:sp>
        <p:nvSpPr>
          <p:cNvPr id="5" name="Footer Placeholder 4">
            <a:extLst>
              <a:ext uri="{FF2B5EF4-FFF2-40B4-BE49-F238E27FC236}">
                <a16:creationId xmlns:a16="http://schemas.microsoft.com/office/drawing/2014/main" id="{D497223F-02D6-B64B-BA28-A9DD80827C25}"/>
              </a:ext>
            </a:extLst>
          </p:cNvPr>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a:extLst>
              <a:ext uri="{FF2B5EF4-FFF2-40B4-BE49-F238E27FC236}">
                <a16:creationId xmlns:a16="http://schemas.microsoft.com/office/drawing/2014/main" id="{3D48B270-4484-6F4B-8381-25ACC8E6659B}"/>
              </a:ext>
            </a:extLst>
          </p:cNvPr>
          <p:cNvSpPr>
            <a:spLocks noGrp="1"/>
          </p:cNvSpPr>
          <p:nvPr>
            <p:ph type="sldNum" sz="quarter" idx="12"/>
          </p:nvPr>
        </p:nvSpPr>
        <p:spPr/>
        <p:txBody>
          <a:bodyPr/>
          <a:lstStyle>
            <a:lvl1pPr>
              <a:defRPr>
                <a:solidFill>
                  <a:schemeClr val="accent1"/>
                </a:solidFill>
              </a:defRPr>
            </a:lvl1pPr>
          </a:lstStyle>
          <a:p>
            <a:fld id="{4F99FC13-5283-5846-BD72-3B7CD0AE1009}" type="slidenum">
              <a:rPr lang="en-US" smtClean="0"/>
              <a:pPr/>
              <a:t>‹#›</a:t>
            </a:fld>
            <a:endParaRPr lang="en-US"/>
          </a:p>
        </p:txBody>
      </p:sp>
    </p:spTree>
    <p:extLst>
      <p:ext uri="{BB962C8B-B14F-4D97-AF65-F5344CB8AC3E}">
        <p14:creationId xmlns:p14="http://schemas.microsoft.com/office/powerpoint/2010/main" val="24032825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32577-94A9-3F44-8280-493F60445D32}"/>
              </a:ext>
            </a:extLst>
          </p:cNvPr>
          <p:cNvSpPr>
            <a:spLocks noGrp="1"/>
          </p:cNvSpPr>
          <p:nvPr>
            <p:ph type="title" hasCustomPrompt="1"/>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C570D9-FBAA-9447-A3DF-CD811382BE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68CD0F-30D4-7345-A3F8-848269A04792}"/>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5" name="Footer Placeholder 4">
            <a:extLst>
              <a:ext uri="{FF2B5EF4-FFF2-40B4-BE49-F238E27FC236}">
                <a16:creationId xmlns:a16="http://schemas.microsoft.com/office/drawing/2014/main" id="{3428E232-605B-5E49-8DA9-075D880870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3B35D9-C7EA-E841-9210-9FD906C44D4E}"/>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470530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_Gra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E811AF-8ECC-7642-AD0F-0BB17E53AAC5}"/>
              </a:ext>
            </a:extLst>
          </p:cNvPr>
          <p:cNvSpPr/>
          <p:nvPr userDrawn="1"/>
        </p:nvSpPr>
        <p:spPr>
          <a:xfrm>
            <a:off x="160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B3032577-94A9-3F44-8280-493F60445D32}"/>
              </a:ext>
            </a:extLst>
          </p:cNvPr>
          <p:cNvSpPr>
            <a:spLocks noGrp="1"/>
          </p:cNvSpPr>
          <p:nvPr>
            <p:ph type="title" hasCustomPrompt="1"/>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FC570D9-FBAA-9447-A3DF-CD811382BE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ounded Rectangle 8">
            <a:extLst>
              <a:ext uri="{FF2B5EF4-FFF2-40B4-BE49-F238E27FC236}">
                <a16:creationId xmlns:a16="http://schemas.microsoft.com/office/drawing/2014/main" id="{947F8F9C-F460-BC4B-AD4D-DB8A39C103C2}"/>
              </a:ext>
            </a:extLst>
          </p:cNvPr>
          <p:cNvSpPr/>
          <p:nvPr userDrawn="1"/>
        </p:nvSpPr>
        <p:spPr>
          <a:xfrm>
            <a:off x="433137" y="6129337"/>
            <a:ext cx="9338390" cy="317471"/>
          </a:xfrm>
          <a:prstGeom prst="round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0" i="0">
              <a:solidFill>
                <a:schemeClr val="tx2"/>
              </a:solidFill>
              <a:latin typeface="Arial" panose="020B0604020202020204" pitchFamily="34" charset="0"/>
            </a:endParaRPr>
          </a:p>
        </p:txBody>
      </p:sp>
      <p:sp>
        <p:nvSpPr>
          <p:cNvPr id="10" name="Date Placeholder 3">
            <a:extLst>
              <a:ext uri="{FF2B5EF4-FFF2-40B4-BE49-F238E27FC236}">
                <a16:creationId xmlns:a16="http://schemas.microsoft.com/office/drawing/2014/main" id="{4B57E645-F801-3C4C-ABEB-69771BD448F1}"/>
              </a:ext>
            </a:extLst>
          </p:cNvPr>
          <p:cNvSpPr>
            <a:spLocks noGrp="1"/>
          </p:cNvSpPr>
          <p:nvPr>
            <p:ph type="dt" sz="half" idx="2"/>
          </p:nvPr>
        </p:nvSpPr>
        <p:spPr>
          <a:xfrm>
            <a:off x="947551" y="6110087"/>
            <a:ext cx="811491" cy="365125"/>
          </a:xfrm>
          <a:prstGeom prst="rect">
            <a:avLst/>
          </a:prstGeom>
        </p:spPr>
        <p:txBody>
          <a:bodyPr vert="horz" lIns="91440" tIns="45720" rIns="91440" bIns="45720" rtlCol="0" anchor="ctr"/>
          <a:lstStyle>
            <a:lvl1pPr algn="l">
              <a:defRPr sz="1200" i="1">
                <a:solidFill>
                  <a:schemeClr val="bg2"/>
                </a:solidFill>
                <a:latin typeface="Arial" panose="020B0604020202020204" pitchFamily="34" charset="0"/>
                <a:cs typeface="Arial" panose="020B0604020202020204" pitchFamily="34" charset="0"/>
              </a:defRPr>
            </a:lvl1pPr>
          </a:lstStyle>
          <a:p>
            <a:fld id="{DFAE53AA-F566-6440-935F-7CEA433D4BDE}" type="datetimeFigureOut">
              <a:rPr lang="en-US" smtClean="0"/>
              <a:pPr/>
              <a:t>6/3/2026</a:t>
            </a:fld>
            <a:endParaRPr lang="en-US"/>
          </a:p>
        </p:txBody>
      </p:sp>
      <p:sp>
        <p:nvSpPr>
          <p:cNvPr id="11" name="Footer Placeholder 4">
            <a:extLst>
              <a:ext uri="{FF2B5EF4-FFF2-40B4-BE49-F238E27FC236}">
                <a16:creationId xmlns:a16="http://schemas.microsoft.com/office/drawing/2014/main" id="{498034B4-57B7-5142-B3B4-4588972AA4C1}"/>
              </a:ext>
            </a:extLst>
          </p:cNvPr>
          <p:cNvSpPr>
            <a:spLocks noGrp="1"/>
          </p:cNvSpPr>
          <p:nvPr>
            <p:ph type="ftr" sz="quarter" idx="3"/>
          </p:nvPr>
        </p:nvSpPr>
        <p:spPr>
          <a:xfrm>
            <a:off x="2625715" y="6110087"/>
            <a:ext cx="692254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endParaRPr lang="en-US"/>
          </a:p>
        </p:txBody>
      </p:sp>
      <p:sp>
        <p:nvSpPr>
          <p:cNvPr id="12" name="Slide Number Placeholder 5">
            <a:extLst>
              <a:ext uri="{FF2B5EF4-FFF2-40B4-BE49-F238E27FC236}">
                <a16:creationId xmlns:a16="http://schemas.microsoft.com/office/drawing/2014/main" id="{25131D2F-1D9C-5B4A-B63C-BE2A6E911D92}"/>
              </a:ext>
            </a:extLst>
          </p:cNvPr>
          <p:cNvSpPr>
            <a:spLocks noGrp="1"/>
          </p:cNvSpPr>
          <p:nvPr>
            <p:ph type="sldNum" sz="quarter" idx="4"/>
          </p:nvPr>
        </p:nvSpPr>
        <p:spPr>
          <a:xfrm>
            <a:off x="-259882" y="6110087"/>
            <a:ext cx="109505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4F99FC13-5283-5846-BD72-3B7CD0AE1009}" type="slidenum">
              <a:rPr lang="en-US" smtClean="0"/>
              <a:pPr/>
              <a:t>‹#›</a:t>
            </a:fld>
            <a:endParaRPr lang="en-US"/>
          </a:p>
        </p:txBody>
      </p:sp>
      <p:pic>
        <p:nvPicPr>
          <p:cNvPr id="13" name="Graphic 12">
            <a:extLst>
              <a:ext uri="{FF2B5EF4-FFF2-40B4-BE49-F238E27FC236}">
                <a16:creationId xmlns:a16="http://schemas.microsoft.com/office/drawing/2014/main" id="{970B9993-8E5B-9D41-B2A2-BE1328099A5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66219" y="6083329"/>
            <a:ext cx="1872976" cy="606229"/>
          </a:xfrm>
          <a:prstGeom prst="rect">
            <a:avLst/>
          </a:prstGeom>
        </p:spPr>
      </p:pic>
    </p:spTree>
    <p:extLst>
      <p:ext uri="{BB962C8B-B14F-4D97-AF65-F5344CB8AC3E}">
        <p14:creationId xmlns:p14="http://schemas.microsoft.com/office/powerpoint/2010/main" val="511513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C94BE-AF95-904C-B8B0-37B7B6588A8B}"/>
              </a:ext>
            </a:extLst>
          </p:cNvPr>
          <p:cNvSpPr>
            <a:spLocks noGrp="1"/>
          </p:cNvSpPr>
          <p:nvPr>
            <p:ph type="title" hasCustomPrompt="1"/>
          </p:nvPr>
        </p:nvSpPr>
        <p:spPr>
          <a:xfrm>
            <a:off x="433137" y="374751"/>
            <a:ext cx="11328935" cy="75140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B346B9F-6D4B-664A-B636-8205125B6A8A}"/>
              </a:ext>
            </a:extLst>
          </p:cNvPr>
          <p:cNvSpPr>
            <a:spLocks noGrp="1"/>
          </p:cNvSpPr>
          <p:nvPr>
            <p:ph sz="half" idx="1"/>
          </p:nvPr>
        </p:nvSpPr>
        <p:spPr>
          <a:xfrm>
            <a:off x="433138" y="1241659"/>
            <a:ext cx="5698156" cy="4754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8ACE11-2478-DA40-BD51-88BBAEE82295}"/>
              </a:ext>
            </a:extLst>
          </p:cNvPr>
          <p:cNvSpPr>
            <a:spLocks noGrp="1"/>
          </p:cNvSpPr>
          <p:nvPr>
            <p:ph sz="half" idx="2"/>
          </p:nvPr>
        </p:nvSpPr>
        <p:spPr>
          <a:xfrm>
            <a:off x="6131293" y="1241659"/>
            <a:ext cx="5630779" cy="4754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FEC386-A6FF-E343-9C23-FC001620E9B7}"/>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6" name="Footer Placeholder 5">
            <a:extLst>
              <a:ext uri="{FF2B5EF4-FFF2-40B4-BE49-F238E27FC236}">
                <a16:creationId xmlns:a16="http://schemas.microsoft.com/office/drawing/2014/main" id="{ACE473B2-70B9-9E47-88C1-4E59EA89BF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341D9C-5401-6F44-A12D-7B1A51C70CF6}"/>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14640942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_Gra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213E679-7AA6-314A-BBAF-121FA0D6B298}"/>
              </a:ext>
            </a:extLst>
          </p:cNvPr>
          <p:cNvSpPr/>
          <p:nvPr userDrawn="1"/>
        </p:nvSpPr>
        <p:spPr>
          <a:xfrm>
            <a:off x="160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4" name="Rounded Rectangle 13">
            <a:extLst>
              <a:ext uri="{FF2B5EF4-FFF2-40B4-BE49-F238E27FC236}">
                <a16:creationId xmlns:a16="http://schemas.microsoft.com/office/drawing/2014/main" id="{A2EEFA0B-7B72-C841-BBC1-306D8FFF26C1}"/>
              </a:ext>
            </a:extLst>
          </p:cNvPr>
          <p:cNvSpPr/>
          <p:nvPr userDrawn="1"/>
        </p:nvSpPr>
        <p:spPr>
          <a:xfrm>
            <a:off x="433137" y="6129337"/>
            <a:ext cx="9338390" cy="317471"/>
          </a:xfrm>
          <a:prstGeom prst="round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0" i="0">
              <a:solidFill>
                <a:schemeClr val="tx2"/>
              </a:solidFill>
              <a:latin typeface="Arial" panose="020B0604020202020204" pitchFamily="34" charset="0"/>
            </a:endParaRPr>
          </a:p>
        </p:txBody>
      </p:sp>
      <p:sp>
        <p:nvSpPr>
          <p:cNvPr id="15" name="Date Placeholder 3">
            <a:extLst>
              <a:ext uri="{FF2B5EF4-FFF2-40B4-BE49-F238E27FC236}">
                <a16:creationId xmlns:a16="http://schemas.microsoft.com/office/drawing/2014/main" id="{7CC8921B-B0B1-554C-8ADE-940CA9A85893}"/>
              </a:ext>
            </a:extLst>
          </p:cNvPr>
          <p:cNvSpPr>
            <a:spLocks noGrp="1"/>
          </p:cNvSpPr>
          <p:nvPr>
            <p:ph type="dt" sz="half" idx="10"/>
          </p:nvPr>
        </p:nvSpPr>
        <p:spPr>
          <a:xfrm>
            <a:off x="947551" y="6110087"/>
            <a:ext cx="811491" cy="365125"/>
          </a:xfrm>
          <a:prstGeom prst="rect">
            <a:avLst/>
          </a:prstGeom>
        </p:spPr>
        <p:txBody>
          <a:bodyPr vert="horz" lIns="91440" tIns="45720" rIns="91440" bIns="45720" rtlCol="0" anchor="ctr"/>
          <a:lstStyle>
            <a:lvl1pPr algn="l">
              <a:defRPr sz="1200" i="1">
                <a:solidFill>
                  <a:schemeClr val="bg2"/>
                </a:solidFill>
                <a:latin typeface="Arial" panose="020B0604020202020204" pitchFamily="34" charset="0"/>
                <a:cs typeface="Arial" panose="020B0604020202020204" pitchFamily="34" charset="0"/>
              </a:defRPr>
            </a:lvl1pPr>
          </a:lstStyle>
          <a:p>
            <a:fld id="{DFAE53AA-F566-6440-935F-7CEA433D4BDE}" type="datetimeFigureOut">
              <a:rPr lang="en-US" smtClean="0"/>
              <a:pPr/>
              <a:t>6/3/2026</a:t>
            </a:fld>
            <a:endParaRPr lang="en-US"/>
          </a:p>
        </p:txBody>
      </p:sp>
      <p:sp>
        <p:nvSpPr>
          <p:cNvPr id="16" name="Footer Placeholder 4">
            <a:extLst>
              <a:ext uri="{FF2B5EF4-FFF2-40B4-BE49-F238E27FC236}">
                <a16:creationId xmlns:a16="http://schemas.microsoft.com/office/drawing/2014/main" id="{9824C129-56BF-A24B-BCD5-C460614621BD}"/>
              </a:ext>
            </a:extLst>
          </p:cNvPr>
          <p:cNvSpPr>
            <a:spLocks noGrp="1"/>
          </p:cNvSpPr>
          <p:nvPr>
            <p:ph type="ftr" sz="quarter" idx="3"/>
          </p:nvPr>
        </p:nvSpPr>
        <p:spPr>
          <a:xfrm>
            <a:off x="2625715" y="6110087"/>
            <a:ext cx="692254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endParaRPr lang="en-US"/>
          </a:p>
        </p:txBody>
      </p:sp>
      <p:sp>
        <p:nvSpPr>
          <p:cNvPr id="17" name="Slide Number Placeholder 5">
            <a:extLst>
              <a:ext uri="{FF2B5EF4-FFF2-40B4-BE49-F238E27FC236}">
                <a16:creationId xmlns:a16="http://schemas.microsoft.com/office/drawing/2014/main" id="{3C77376D-35BD-EC49-AFBE-91813177A901}"/>
              </a:ext>
            </a:extLst>
          </p:cNvPr>
          <p:cNvSpPr>
            <a:spLocks noGrp="1"/>
          </p:cNvSpPr>
          <p:nvPr>
            <p:ph type="sldNum" sz="quarter" idx="4"/>
          </p:nvPr>
        </p:nvSpPr>
        <p:spPr>
          <a:xfrm>
            <a:off x="-259882" y="6110087"/>
            <a:ext cx="109505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4F99FC13-5283-5846-BD72-3B7CD0AE1009}" type="slidenum">
              <a:rPr lang="en-US" smtClean="0"/>
              <a:pPr/>
              <a:t>‹#›</a:t>
            </a:fld>
            <a:endParaRPr lang="en-US"/>
          </a:p>
        </p:txBody>
      </p:sp>
      <p:pic>
        <p:nvPicPr>
          <p:cNvPr id="18" name="Graphic 17">
            <a:extLst>
              <a:ext uri="{FF2B5EF4-FFF2-40B4-BE49-F238E27FC236}">
                <a16:creationId xmlns:a16="http://schemas.microsoft.com/office/drawing/2014/main" id="{DC593A2A-B756-444D-B5B5-02C8657D3B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66219" y="6083329"/>
            <a:ext cx="1872976" cy="606229"/>
          </a:xfrm>
          <a:prstGeom prst="rect">
            <a:avLst/>
          </a:prstGeom>
        </p:spPr>
      </p:pic>
      <p:sp>
        <p:nvSpPr>
          <p:cNvPr id="2" name="Title 1">
            <a:extLst>
              <a:ext uri="{FF2B5EF4-FFF2-40B4-BE49-F238E27FC236}">
                <a16:creationId xmlns:a16="http://schemas.microsoft.com/office/drawing/2014/main" id="{7DCC94BE-AF95-904C-B8B0-37B7B6588A8B}"/>
              </a:ext>
            </a:extLst>
          </p:cNvPr>
          <p:cNvSpPr>
            <a:spLocks noGrp="1"/>
          </p:cNvSpPr>
          <p:nvPr>
            <p:ph type="title" hasCustomPrompt="1"/>
          </p:nvPr>
        </p:nvSpPr>
        <p:spPr>
          <a:xfrm>
            <a:off x="433137" y="374751"/>
            <a:ext cx="11328935" cy="75140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B346B9F-6D4B-664A-B636-8205125B6A8A}"/>
              </a:ext>
            </a:extLst>
          </p:cNvPr>
          <p:cNvSpPr>
            <a:spLocks noGrp="1"/>
          </p:cNvSpPr>
          <p:nvPr>
            <p:ph sz="half" idx="1"/>
          </p:nvPr>
        </p:nvSpPr>
        <p:spPr>
          <a:xfrm>
            <a:off x="433138" y="1241659"/>
            <a:ext cx="5698156" cy="4754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8ACE11-2478-DA40-BD51-88BBAEE82295}"/>
              </a:ext>
            </a:extLst>
          </p:cNvPr>
          <p:cNvSpPr>
            <a:spLocks noGrp="1"/>
          </p:cNvSpPr>
          <p:nvPr>
            <p:ph sz="half" idx="2"/>
          </p:nvPr>
        </p:nvSpPr>
        <p:spPr>
          <a:xfrm>
            <a:off x="6131293" y="1241659"/>
            <a:ext cx="5630779" cy="47548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72003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9C2FEB-F55F-164F-8867-3D6A6BB226C3}"/>
              </a:ext>
            </a:extLst>
          </p:cNvPr>
          <p:cNvSpPr>
            <a:spLocks noGrp="1"/>
          </p:cNvSpPr>
          <p:nvPr>
            <p:ph type="body" idx="1" hasCustomPrompt="1"/>
          </p:nvPr>
        </p:nvSpPr>
        <p:spPr>
          <a:xfrm>
            <a:off x="433137" y="1219103"/>
            <a:ext cx="5630779" cy="602028"/>
          </a:xfrm>
        </p:spPr>
        <p:txBody>
          <a:bodyPr anchor="b">
            <a:no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C7BA2F-378D-CC43-BD91-62212EF96D35}"/>
              </a:ext>
            </a:extLst>
          </p:cNvPr>
          <p:cNvSpPr>
            <a:spLocks noGrp="1"/>
          </p:cNvSpPr>
          <p:nvPr>
            <p:ph sz="half" idx="2"/>
          </p:nvPr>
        </p:nvSpPr>
        <p:spPr>
          <a:xfrm>
            <a:off x="433137" y="1923702"/>
            <a:ext cx="5630779" cy="4005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55311D-E2DE-AE4B-8C49-731F401A353F}"/>
              </a:ext>
            </a:extLst>
          </p:cNvPr>
          <p:cNvSpPr>
            <a:spLocks noGrp="1"/>
          </p:cNvSpPr>
          <p:nvPr>
            <p:ph type="body" sz="quarter" idx="3" hasCustomPrompt="1"/>
          </p:nvPr>
        </p:nvSpPr>
        <p:spPr>
          <a:xfrm>
            <a:off x="6063916" y="1219103"/>
            <a:ext cx="5696683" cy="602028"/>
          </a:xfrm>
        </p:spPr>
        <p:txBody>
          <a:bodyPr anchor="b">
            <a:no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A04FA2-3D07-8D42-AFA0-E05B24E0CB18}"/>
              </a:ext>
            </a:extLst>
          </p:cNvPr>
          <p:cNvSpPr>
            <a:spLocks noGrp="1"/>
          </p:cNvSpPr>
          <p:nvPr>
            <p:ph sz="quarter" idx="4"/>
          </p:nvPr>
        </p:nvSpPr>
        <p:spPr>
          <a:xfrm>
            <a:off x="6063916" y="1923702"/>
            <a:ext cx="5696683" cy="4005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8DE8D3-3A10-8242-8DCC-C6BB1F9FA731}"/>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8" name="Footer Placeholder 7">
            <a:extLst>
              <a:ext uri="{FF2B5EF4-FFF2-40B4-BE49-F238E27FC236}">
                <a16:creationId xmlns:a16="http://schemas.microsoft.com/office/drawing/2014/main" id="{C088333F-D645-FB49-9DA6-59236300F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B30B9D-77F5-534C-AA8A-26AA308D3EEB}"/>
              </a:ext>
            </a:extLst>
          </p:cNvPr>
          <p:cNvSpPr>
            <a:spLocks noGrp="1"/>
          </p:cNvSpPr>
          <p:nvPr>
            <p:ph type="sldNum" sz="quarter" idx="12"/>
          </p:nvPr>
        </p:nvSpPr>
        <p:spPr/>
        <p:txBody>
          <a:bodyPr/>
          <a:lstStyle/>
          <a:p>
            <a:fld id="{4F99FC13-5283-5846-BD72-3B7CD0AE1009}" type="slidenum">
              <a:rPr lang="en-US" smtClean="0"/>
              <a:t>‹#›</a:t>
            </a:fld>
            <a:endParaRPr lang="en-US"/>
          </a:p>
        </p:txBody>
      </p:sp>
      <p:sp>
        <p:nvSpPr>
          <p:cNvPr id="12" name="Title 1">
            <a:extLst>
              <a:ext uri="{FF2B5EF4-FFF2-40B4-BE49-F238E27FC236}">
                <a16:creationId xmlns:a16="http://schemas.microsoft.com/office/drawing/2014/main" id="{04B0CF6D-1221-334F-BDB1-7364D16440B9}"/>
              </a:ext>
            </a:extLst>
          </p:cNvPr>
          <p:cNvSpPr>
            <a:spLocks noGrp="1"/>
          </p:cNvSpPr>
          <p:nvPr>
            <p:ph type="title" hasCustomPrompt="1"/>
          </p:nvPr>
        </p:nvSpPr>
        <p:spPr>
          <a:xfrm>
            <a:off x="433137" y="365126"/>
            <a:ext cx="11328935" cy="751406"/>
          </a:xfrm>
        </p:spPr>
        <p:txBody>
          <a:bodyPr/>
          <a:lstStyle/>
          <a:p>
            <a:r>
              <a:rPr lang="en-US"/>
              <a:t>click to edit master title style</a:t>
            </a:r>
          </a:p>
        </p:txBody>
      </p:sp>
    </p:spTree>
    <p:extLst>
      <p:ext uri="{BB962C8B-B14F-4D97-AF65-F5344CB8AC3E}">
        <p14:creationId xmlns:p14="http://schemas.microsoft.com/office/powerpoint/2010/main" val="382328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ounded Rectangle 10">
            <a:extLst>
              <a:ext uri="{FF2B5EF4-FFF2-40B4-BE49-F238E27FC236}">
                <a16:creationId xmlns:a16="http://schemas.microsoft.com/office/drawing/2014/main" id="{0341980B-9217-28D2-C809-EE4E18291872}"/>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7B0A2E82-42D0-99ED-ADDA-45FBA7064CF8}"/>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7EF96E-4B91-FD82-673E-3B7521B6B7EF}"/>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16D6A8B-5CF0-085D-E679-783336921A84}"/>
              </a:ext>
            </a:extLst>
          </p:cNvPr>
          <p:cNvSpPr>
            <a:spLocks noGrp="1"/>
          </p:cNvSpPr>
          <p:nvPr>
            <p:ph type="dt" sz="half" idx="10"/>
          </p:nvPr>
        </p:nvSpPr>
        <p:spPr/>
        <p:txBody>
          <a:bodyPr/>
          <a:lstStyle>
            <a:lvl1pPr>
              <a:defRPr>
                <a:solidFill>
                  <a:schemeClr val="bg1"/>
                </a:solidFill>
              </a:defRPr>
            </a:lvl1pPr>
          </a:lstStyle>
          <a:p>
            <a:fld id="{70400E7B-2CEC-46E4-9004-DEE2C2DB95E6}" type="datetime1">
              <a:rPr lang="en-US" smtClean="0"/>
              <a:pPr/>
              <a:t>6/8/2026</a:t>
            </a:fld>
            <a:endParaRPr lang="en-US"/>
          </a:p>
        </p:txBody>
      </p:sp>
      <p:sp>
        <p:nvSpPr>
          <p:cNvPr id="6" name="Slide Number Placeholder 5">
            <a:extLst>
              <a:ext uri="{FF2B5EF4-FFF2-40B4-BE49-F238E27FC236}">
                <a16:creationId xmlns:a16="http://schemas.microsoft.com/office/drawing/2014/main" id="{B9AAFC45-F539-BC62-83F7-5DFE6867A932}"/>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11" name="Graphic 10">
            <a:extLst>
              <a:ext uri="{FF2B5EF4-FFF2-40B4-BE49-F238E27FC236}">
                <a16:creationId xmlns:a16="http://schemas.microsoft.com/office/drawing/2014/main" id="{DB40158C-1DA6-2A20-B662-9A3A889AC96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16820294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_Gra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B0B48D2-0D9D-084C-BFE6-D08287C645EC}"/>
              </a:ext>
            </a:extLst>
          </p:cNvPr>
          <p:cNvSpPr/>
          <p:nvPr userDrawn="1"/>
        </p:nvSpPr>
        <p:spPr>
          <a:xfrm>
            <a:off x="160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11" name="Rounded Rectangle 10">
            <a:extLst>
              <a:ext uri="{FF2B5EF4-FFF2-40B4-BE49-F238E27FC236}">
                <a16:creationId xmlns:a16="http://schemas.microsoft.com/office/drawing/2014/main" id="{3AE2943C-BF78-6440-9C25-D98CFD582794}"/>
              </a:ext>
            </a:extLst>
          </p:cNvPr>
          <p:cNvSpPr/>
          <p:nvPr userDrawn="1"/>
        </p:nvSpPr>
        <p:spPr>
          <a:xfrm>
            <a:off x="433137" y="6129337"/>
            <a:ext cx="9338390" cy="317471"/>
          </a:xfrm>
          <a:prstGeom prst="round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b="0" i="0">
              <a:solidFill>
                <a:schemeClr val="tx2"/>
              </a:solidFill>
              <a:latin typeface="Arial" panose="020B0604020202020204" pitchFamily="34" charset="0"/>
            </a:endParaRPr>
          </a:p>
        </p:txBody>
      </p:sp>
      <p:sp>
        <p:nvSpPr>
          <p:cNvPr id="13" name="Date Placeholder 3">
            <a:extLst>
              <a:ext uri="{FF2B5EF4-FFF2-40B4-BE49-F238E27FC236}">
                <a16:creationId xmlns:a16="http://schemas.microsoft.com/office/drawing/2014/main" id="{20D61579-5A24-1C40-B6CC-6AB2CD7D8747}"/>
              </a:ext>
            </a:extLst>
          </p:cNvPr>
          <p:cNvSpPr>
            <a:spLocks noGrp="1"/>
          </p:cNvSpPr>
          <p:nvPr>
            <p:ph type="dt" sz="half" idx="10"/>
          </p:nvPr>
        </p:nvSpPr>
        <p:spPr>
          <a:xfrm>
            <a:off x="947551" y="6110087"/>
            <a:ext cx="811491" cy="365125"/>
          </a:xfrm>
          <a:prstGeom prst="rect">
            <a:avLst/>
          </a:prstGeom>
        </p:spPr>
        <p:txBody>
          <a:bodyPr vert="horz" lIns="91440" tIns="45720" rIns="91440" bIns="45720" rtlCol="0" anchor="ctr"/>
          <a:lstStyle>
            <a:lvl1pPr algn="l">
              <a:defRPr sz="1200" i="1">
                <a:solidFill>
                  <a:schemeClr val="bg2"/>
                </a:solidFill>
                <a:latin typeface="Arial" panose="020B0604020202020204" pitchFamily="34" charset="0"/>
                <a:cs typeface="Arial" panose="020B0604020202020204" pitchFamily="34" charset="0"/>
              </a:defRPr>
            </a:lvl1pPr>
          </a:lstStyle>
          <a:p>
            <a:fld id="{DFAE53AA-F566-6440-935F-7CEA433D4BDE}" type="datetimeFigureOut">
              <a:rPr lang="en-US" smtClean="0"/>
              <a:pPr/>
              <a:t>6/3/2026</a:t>
            </a:fld>
            <a:endParaRPr lang="en-US"/>
          </a:p>
        </p:txBody>
      </p:sp>
      <p:sp>
        <p:nvSpPr>
          <p:cNvPr id="14" name="Footer Placeholder 4">
            <a:extLst>
              <a:ext uri="{FF2B5EF4-FFF2-40B4-BE49-F238E27FC236}">
                <a16:creationId xmlns:a16="http://schemas.microsoft.com/office/drawing/2014/main" id="{242C77C4-7B6F-3B4C-B698-2F16758A8CA8}"/>
              </a:ext>
            </a:extLst>
          </p:cNvPr>
          <p:cNvSpPr>
            <a:spLocks noGrp="1"/>
          </p:cNvSpPr>
          <p:nvPr>
            <p:ph type="ftr" sz="quarter" idx="11"/>
          </p:nvPr>
        </p:nvSpPr>
        <p:spPr>
          <a:xfrm>
            <a:off x="2625715" y="6110087"/>
            <a:ext cx="692254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endParaRPr lang="en-US"/>
          </a:p>
        </p:txBody>
      </p:sp>
      <p:sp>
        <p:nvSpPr>
          <p:cNvPr id="15" name="Slide Number Placeholder 5">
            <a:extLst>
              <a:ext uri="{FF2B5EF4-FFF2-40B4-BE49-F238E27FC236}">
                <a16:creationId xmlns:a16="http://schemas.microsoft.com/office/drawing/2014/main" id="{3CB94122-0E51-E548-85DA-0AFC95FAA84D}"/>
              </a:ext>
            </a:extLst>
          </p:cNvPr>
          <p:cNvSpPr>
            <a:spLocks noGrp="1"/>
          </p:cNvSpPr>
          <p:nvPr>
            <p:ph type="sldNum" sz="quarter" idx="12"/>
          </p:nvPr>
        </p:nvSpPr>
        <p:spPr>
          <a:xfrm>
            <a:off x="-259882" y="6110087"/>
            <a:ext cx="109505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4F99FC13-5283-5846-BD72-3B7CD0AE1009}" type="slidenum">
              <a:rPr lang="en-US" smtClean="0"/>
              <a:pPr/>
              <a:t>‹#›</a:t>
            </a:fld>
            <a:endParaRPr lang="en-US"/>
          </a:p>
        </p:txBody>
      </p:sp>
      <p:pic>
        <p:nvPicPr>
          <p:cNvPr id="16" name="Graphic 15">
            <a:extLst>
              <a:ext uri="{FF2B5EF4-FFF2-40B4-BE49-F238E27FC236}">
                <a16:creationId xmlns:a16="http://schemas.microsoft.com/office/drawing/2014/main" id="{4610AD85-9CF0-EE48-B543-597B97994EB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66219" y="6083329"/>
            <a:ext cx="1872976" cy="606229"/>
          </a:xfrm>
          <a:prstGeom prst="rect">
            <a:avLst/>
          </a:prstGeom>
        </p:spPr>
      </p:pic>
      <p:sp>
        <p:nvSpPr>
          <p:cNvPr id="3" name="Text Placeholder 2">
            <a:extLst>
              <a:ext uri="{FF2B5EF4-FFF2-40B4-BE49-F238E27FC236}">
                <a16:creationId xmlns:a16="http://schemas.microsoft.com/office/drawing/2014/main" id="{AF9C2FEB-F55F-164F-8867-3D6A6BB226C3}"/>
              </a:ext>
            </a:extLst>
          </p:cNvPr>
          <p:cNvSpPr>
            <a:spLocks noGrp="1"/>
          </p:cNvSpPr>
          <p:nvPr>
            <p:ph type="body" idx="1" hasCustomPrompt="1"/>
          </p:nvPr>
        </p:nvSpPr>
        <p:spPr>
          <a:xfrm>
            <a:off x="433137" y="1219103"/>
            <a:ext cx="5630779" cy="602028"/>
          </a:xfrm>
        </p:spPr>
        <p:txBody>
          <a:bodyPr anchor="b">
            <a:no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C7BA2F-378D-CC43-BD91-62212EF96D35}"/>
              </a:ext>
            </a:extLst>
          </p:cNvPr>
          <p:cNvSpPr>
            <a:spLocks noGrp="1"/>
          </p:cNvSpPr>
          <p:nvPr>
            <p:ph sz="half" idx="2"/>
          </p:nvPr>
        </p:nvSpPr>
        <p:spPr>
          <a:xfrm>
            <a:off x="433137" y="1923702"/>
            <a:ext cx="5630779" cy="4005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55311D-E2DE-AE4B-8C49-731F401A353F}"/>
              </a:ext>
            </a:extLst>
          </p:cNvPr>
          <p:cNvSpPr>
            <a:spLocks noGrp="1"/>
          </p:cNvSpPr>
          <p:nvPr>
            <p:ph type="body" sz="quarter" idx="3" hasCustomPrompt="1"/>
          </p:nvPr>
        </p:nvSpPr>
        <p:spPr>
          <a:xfrm>
            <a:off x="6063916" y="1219103"/>
            <a:ext cx="5696683" cy="602028"/>
          </a:xfrm>
        </p:spPr>
        <p:txBody>
          <a:bodyPr anchor="b">
            <a:no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A04FA2-3D07-8D42-AFA0-E05B24E0CB18}"/>
              </a:ext>
            </a:extLst>
          </p:cNvPr>
          <p:cNvSpPr>
            <a:spLocks noGrp="1"/>
          </p:cNvSpPr>
          <p:nvPr>
            <p:ph sz="quarter" idx="4"/>
          </p:nvPr>
        </p:nvSpPr>
        <p:spPr>
          <a:xfrm>
            <a:off x="6063916" y="1923702"/>
            <a:ext cx="5696683" cy="4005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04B0CF6D-1221-334F-BDB1-7364D16440B9}"/>
              </a:ext>
            </a:extLst>
          </p:cNvPr>
          <p:cNvSpPr>
            <a:spLocks noGrp="1"/>
          </p:cNvSpPr>
          <p:nvPr>
            <p:ph type="title" hasCustomPrompt="1"/>
          </p:nvPr>
        </p:nvSpPr>
        <p:spPr>
          <a:xfrm>
            <a:off x="433137" y="365126"/>
            <a:ext cx="11328935" cy="751406"/>
          </a:xfrm>
        </p:spPr>
        <p:txBody>
          <a:bodyPr/>
          <a:lstStyle/>
          <a:p>
            <a:r>
              <a:rPr lang="en-US"/>
              <a:t>click to edit master title style</a:t>
            </a:r>
          </a:p>
        </p:txBody>
      </p:sp>
    </p:spTree>
    <p:extLst>
      <p:ext uri="{BB962C8B-B14F-4D97-AF65-F5344CB8AC3E}">
        <p14:creationId xmlns:p14="http://schemas.microsoft.com/office/powerpoint/2010/main" val="1983468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D6D4B-A522-E64A-BCE8-93101D7E8205}"/>
              </a:ext>
            </a:extLst>
          </p:cNvPr>
          <p:cNvSpPr>
            <a:spLocks noGrp="1"/>
          </p:cNvSpPr>
          <p:nvPr>
            <p:ph type="title" hasCustomPrompt="1"/>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78FD55-4B9E-F641-9F41-787B3A0B528B}"/>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4" name="Footer Placeholder 3">
            <a:extLst>
              <a:ext uri="{FF2B5EF4-FFF2-40B4-BE49-F238E27FC236}">
                <a16:creationId xmlns:a16="http://schemas.microsoft.com/office/drawing/2014/main" id="{DA23130E-850C-E44E-B34C-2243D92B99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F63906-06F2-0049-88DC-45EB6439B819}"/>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41723598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_02">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6E72B-C7A2-644F-9580-89DE407B7969}"/>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3" name="Footer Placeholder 2">
            <a:extLst>
              <a:ext uri="{FF2B5EF4-FFF2-40B4-BE49-F238E27FC236}">
                <a16:creationId xmlns:a16="http://schemas.microsoft.com/office/drawing/2014/main" id="{7E685EF5-B940-B045-A6CA-CDF96F8DD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E08282-030D-8343-9B5D-01D7ED21E0F7}"/>
              </a:ext>
            </a:extLst>
          </p:cNvPr>
          <p:cNvSpPr>
            <a:spLocks noGrp="1"/>
          </p:cNvSpPr>
          <p:nvPr>
            <p:ph type="sldNum" sz="quarter" idx="12"/>
          </p:nvPr>
        </p:nvSpPr>
        <p:spPr/>
        <p:txBody>
          <a:bodyPr/>
          <a:lstStyle/>
          <a:p>
            <a:fld id="{4F99FC13-5283-5846-BD72-3B7CD0AE1009}" type="slidenum">
              <a:rPr lang="en-US" smtClean="0"/>
              <a:t>‹#›</a:t>
            </a:fld>
            <a:endParaRPr lang="en-US"/>
          </a:p>
        </p:txBody>
      </p:sp>
      <p:sp>
        <p:nvSpPr>
          <p:cNvPr id="5" name="Rectangle 4">
            <a:extLst>
              <a:ext uri="{FF2B5EF4-FFF2-40B4-BE49-F238E27FC236}">
                <a16:creationId xmlns:a16="http://schemas.microsoft.com/office/drawing/2014/main" id="{C0DD664A-8A0F-744D-9339-C0FDEB75D6BF}"/>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Tree>
    <p:extLst>
      <p:ext uri="{BB962C8B-B14F-4D97-AF65-F5344CB8AC3E}">
        <p14:creationId xmlns:p14="http://schemas.microsoft.com/office/powerpoint/2010/main" val="1243091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6E72B-C7A2-644F-9580-89DE407B7969}"/>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3" name="Footer Placeholder 2">
            <a:extLst>
              <a:ext uri="{FF2B5EF4-FFF2-40B4-BE49-F238E27FC236}">
                <a16:creationId xmlns:a16="http://schemas.microsoft.com/office/drawing/2014/main" id="{7E685EF5-B940-B045-A6CA-CDF96F8DD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E08282-030D-8343-9B5D-01D7ED21E0F7}"/>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14729759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7EE3-478E-1B43-B7CB-8AE3B6B66D8B}"/>
              </a:ext>
            </a:extLst>
          </p:cNvPr>
          <p:cNvSpPr>
            <a:spLocks noGrp="1"/>
          </p:cNvSpPr>
          <p:nvPr>
            <p:ph type="title" hasCustomPrompt="1"/>
          </p:nvPr>
        </p:nvSpPr>
        <p:spPr>
          <a:xfrm>
            <a:off x="433138" y="457199"/>
            <a:ext cx="4338888" cy="1313849"/>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CBE1EA-FEF9-0E48-AB55-ABB5F98FEB61}"/>
              </a:ext>
            </a:extLst>
          </p:cNvPr>
          <p:cNvSpPr>
            <a:spLocks noGrp="1"/>
          </p:cNvSpPr>
          <p:nvPr>
            <p:ph idx="1"/>
          </p:nvPr>
        </p:nvSpPr>
        <p:spPr>
          <a:xfrm>
            <a:off x="4899259" y="847023"/>
            <a:ext cx="6862813" cy="511940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4819AF-62B5-8249-9040-657BDEB0CF59}"/>
              </a:ext>
            </a:extLst>
          </p:cNvPr>
          <p:cNvSpPr>
            <a:spLocks noGrp="1"/>
          </p:cNvSpPr>
          <p:nvPr>
            <p:ph type="body" sz="half" idx="2"/>
          </p:nvPr>
        </p:nvSpPr>
        <p:spPr>
          <a:xfrm>
            <a:off x="433138" y="1848051"/>
            <a:ext cx="4338888" cy="4118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F09D3B-8E19-934A-A77C-D92D70AE5D02}"/>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6" name="Footer Placeholder 5">
            <a:extLst>
              <a:ext uri="{FF2B5EF4-FFF2-40B4-BE49-F238E27FC236}">
                <a16:creationId xmlns:a16="http://schemas.microsoft.com/office/drawing/2014/main" id="{B7EAAD78-CA5B-8F41-B618-2D8289FFC9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F2C1CC-A868-F846-B9D8-A0B595A7B98D}"/>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14154056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1CC6760-662D-2A4A-96BB-1CD10AC3AE41}"/>
              </a:ext>
            </a:extLst>
          </p:cNvPr>
          <p:cNvSpPr>
            <a:spLocks noGrp="1"/>
          </p:cNvSpPr>
          <p:nvPr>
            <p:ph type="pic" idx="1"/>
          </p:nvPr>
        </p:nvSpPr>
        <p:spPr>
          <a:xfrm>
            <a:off x="4899259" y="856648"/>
            <a:ext cx="6862813" cy="510977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a:extLst>
              <a:ext uri="{FF2B5EF4-FFF2-40B4-BE49-F238E27FC236}">
                <a16:creationId xmlns:a16="http://schemas.microsoft.com/office/drawing/2014/main" id="{E5CEB409-2FA2-FE44-8D13-21E67BDEDF42}"/>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6" name="Footer Placeholder 5">
            <a:extLst>
              <a:ext uri="{FF2B5EF4-FFF2-40B4-BE49-F238E27FC236}">
                <a16:creationId xmlns:a16="http://schemas.microsoft.com/office/drawing/2014/main" id="{EED02285-25D5-CA47-9748-5AE0720AD0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216947-824E-1049-A182-54AC018E226D}"/>
              </a:ext>
            </a:extLst>
          </p:cNvPr>
          <p:cNvSpPr>
            <a:spLocks noGrp="1"/>
          </p:cNvSpPr>
          <p:nvPr>
            <p:ph type="sldNum" sz="quarter" idx="12"/>
          </p:nvPr>
        </p:nvSpPr>
        <p:spPr/>
        <p:txBody>
          <a:bodyPr/>
          <a:lstStyle/>
          <a:p>
            <a:fld id="{4F99FC13-5283-5846-BD72-3B7CD0AE1009}" type="slidenum">
              <a:rPr lang="en-US" smtClean="0"/>
              <a:t>‹#›</a:t>
            </a:fld>
            <a:endParaRPr lang="en-US"/>
          </a:p>
        </p:txBody>
      </p:sp>
      <p:sp>
        <p:nvSpPr>
          <p:cNvPr id="8" name="Title 1">
            <a:extLst>
              <a:ext uri="{FF2B5EF4-FFF2-40B4-BE49-F238E27FC236}">
                <a16:creationId xmlns:a16="http://schemas.microsoft.com/office/drawing/2014/main" id="{4B49A1C5-07AB-644C-A5B0-B47D8AB302B6}"/>
              </a:ext>
            </a:extLst>
          </p:cNvPr>
          <p:cNvSpPr>
            <a:spLocks noGrp="1"/>
          </p:cNvSpPr>
          <p:nvPr>
            <p:ph type="title" hasCustomPrompt="1"/>
          </p:nvPr>
        </p:nvSpPr>
        <p:spPr>
          <a:xfrm>
            <a:off x="433138" y="457199"/>
            <a:ext cx="4338888" cy="1313849"/>
          </a:xfrm>
        </p:spPr>
        <p:txBody>
          <a:bodyPr anchor="b"/>
          <a:lstStyle>
            <a:lvl1pPr>
              <a:defRPr sz="3200"/>
            </a:lvl1pPr>
          </a:lstStyle>
          <a:p>
            <a:r>
              <a:rPr lang="en-US"/>
              <a:t>click to edit master title style</a:t>
            </a:r>
          </a:p>
        </p:txBody>
      </p:sp>
      <p:sp>
        <p:nvSpPr>
          <p:cNvPr id="9" name="Text Placeholder 3">
            <a:extLst>
              <a:ext uri="{FF2B5EF4-FFF2-40B4-BE49-F238E27FC236}">
                <a16:creationId xmlns:a16="http://schemas.microsoft.com/office/drawing/2014/main" id="{DDEC7144-A174-7044-9A2D-F74D1AA33A4B}"/>
              </a:ext>
            </a:extLst>
          </p:cNvPr>
          <p:cNvSpPr>
            <a:spLocks noGrp="1"/>
          </p:cNvSpPr>
          <p:nvPr>
            <p:ph type="body" sz="half" idx="2"/>
          </p:nvPr>
        </p:nvSpPr>
        <p:spPr>
          <a:xfrm>
            <a:off x="433138" y="1848051"/>
            <a:ext cx="4338888" cy="41183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940854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1AE0D-F72E-8E40-BD3A-BCD350BD29A2}"/>
              </a:ext>
            </a:extLst>
          </p:cNvPr>
          <p:cNvSpPr>
            <a:spLocks noGrp="1"/>
          </p:cNvSpPr>
          <p:nvPr>
            <p:ph type="title" hasCustomPrompt="1"/>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B9F153-383B-EC4C-96E0-8BCCC3307A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0E14D5-AEEE-E84C-9A68-C53F9F9770E0}"/>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5" name="Footer Placeholder 4">
            <a:extLst>
              <a:ext uri="{FF2B5EF4-FFF2-40B4-BE49-F238E27FC236}">
                <a16:creationId xmlns:a16="http://schemas.microsoft.com/office/drawing/2014/main" id="{3CEDA549-1E17-F848-8113-658F432A36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39388E-9C58-C449-8843-26957CB6CEF2}"/>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10221038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6B4DE2-09E6-6448-A786-109FC5CE231A}"/>
              </a:ext>
            </a:extLst>
          </p:cNvPr>
          <p:cNvSpPr>
            <a:spLocks noGrp="1"/>
          </p:cNvSpPr>
          <p:nvPr>
            <p:ph type="title" orient="vert" hasCustomPrompt="1"/>
          </p:nvPr>
        </p:nvSpPr>
        <p:spPr>
          <a:xfrm>
            <a:off x="10433784" y="365125"/>
            <a:ext cx="1328287" cy="557366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C69450-0FD2-6043-BCDB-7F4F6EAD0FDB}"/>
              </a:ext>
            </a:extLst>
          </p:cNvPr>
          <p:cNvSpPr>
            <a:spLocks noGrp="1"/>
          </p:cNvSpPr>
          <p:nvPr>
            <p:ph type="body" orient="vert" idx="1"/>
          </p:nvPr>
        </p:nvSpPr>
        <p:spPr>
          <a:xfrm>
            <a:off x="433137" y="365125"/>
            <a:ext cx="9904396" cy="5573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A3259-A49F-E04A-B4A2-A6816D5BDF8D}"/>
              </a:ext>
            </a:extLst>
          </p:cNvPr>
          <p:cNvSpPr>
            <a:spLocks noGrp="1"/>
          </p:cNvSpPr>
          <p:nvPr>
            <p:ph type="dt" sz="half" idx="10"/>
          </p:nvPr>
        </p:nvSpPr>
        <p:spPr/>
        <p:txBody>
          <a:bodyPr/>
          <a:lstStyle/>
          <a:p>
            <a:fld id="{DFAE53AA-F566-6440-935F-7CEA433D4BDE}" type="datetimeFigureOut">
              <a:rPr lang="en-US" smtClean="0"/>
              <a:t>6/3/2026</a:t>
            </a:fld>
            <a:endParaRPr lang="en-US"/>
          </a:p>
        </p:txBody>
      </p:sp>
      <p:sp>
        <p:nvSpPr>
          <p:cNvPr id="5" name="Footer Placeholder 4">
            <a:extLst>
              <a:ext uri="{FF2B5EF4-FFF2-40B4-BE49-F238E27FC236}">
                <a16:creationId xmlns:a16="http://schemas.microsoft.com/office/drawing/2014/main" id="{4D56A5B0-A039-644B-888D-E4094E870C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B18884-AA82-FC43-9DDA-ECBEB7588175}"/>
              </a:ext>
            </a:extLst>
          </p:cNvPr>
          <p:cNvSpPr>
            <a:spLocks noGrp="1"/>
          </p:cNvSpPr>
          <p:nvPr>
            <p:ph type="sldNum" sz="quarter" idx="12"/>
          </p:nvPr>
        </p:nvSpPr>
        <p:spPr/>
        <p:txBody>
          <a:bodyPr/>
          <a:lstStyle/>
          <a:p>
            <a:fld id="{4F99FC13-5283-5846-BD72-3B7CD0AE1009}" type="slidenum">
              <a:rPr lang="en-US" smtClean="0"/>
              <a:t>‹#›</a:t>
            </a:fld>
            <a:endParaRPr lang="en-US"/>
          </a:p>
        </p:txBody>
      </p:sp>
    </p:spTree>
    <p:extLst>
      <p:ext uri="{BB962C8B-B14F-4D97-AF65-F5344CB8AC3E}">
        <p14:creationId xmlns:p14="http://schemas.microsoft.com/office/powerpoint/2010/main" val="930295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Section Header_Blu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FFC13-3488-7E45-B71E-463CAF67E6C8}"/>
              </a:ext>
            </a:extLst>
          </p:cNvPr>
          <p:cNvSpPr>
            <a:spLocks noGrp="1"/>
          </p:cNvSpPr>
          <p:nvPr>
            <p:ph type="title" hasCustomPrompt="1"/>
          </p:nvPr>
        </p:nvSpPr>
        <p:spPr>
          <a:xfrm>
            <a:off x="433137" y="1709738"/>
            <a:ext cx="11328935" cy="2852737"/>
          </a:xfrm>
        </p:spPr>
        <p:txBody>
          <a:bodyPr anchor="b">
            <a:normAutofit/>
          </a:bodyPr>
          <a:lstStyle>
            <a:lvl1pPr>
              <a:defRPr sz="40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1D02E6F1-11A7-3040-8B99-91FC1D088026}"/>
              </a:ext>
            </a:extLst>
          </p:cNvPr>
          <p:cNvSpPr>
            <a:spLocks noGrp="1"/>
          </p:cNvSpPr>
          <p:nvPr>
            <p:ph type="body" idx="1"/>
          </p:nvPr>
        </p:nvSpPr>
        <p:spPr>
          <a:xfrm>
            <a:off x="433137" y="4589463"/>
            <a:ext cx="11328935" cy="1500187"/>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0387D2-6563-A641-A3C3-698D7C228CC0}"/>
              </a:ext>
            </a:extLst>
          </p:cNvPr>
          <p:cNvSpPr>
            <a:spLocks noGrp="1"/>
          </p:cNvSpPr>
          <p:nvPr>
            <p:ph type="dt" sz="half" idx="10"/>
          </p:nvPr>
        </p:nvSpPr>
        <p:spPr/>
        <p:txBody>
          <a:bodyPr/>
          <a:lstStyle>
            <a:lvl1pPr>
              <a:defRPr>
                <a:solidFill>
                  <a:schemeClr val="accent6"/>
                </a:solidFill>
              </a:defRPr>
            </a:lvl1pPr>
          </a:lstStyle>
          <a:p>
            <a:fld id="{DFAE53AA-F566-6440-935F-7CEA433D4BDE}" type="datetimeFigureOut">
              <a:rPr lang="en-US" smtClean="0"/>
              <a:pPr/>
              <a:t>6/3/2026</a:t>
            </a:fld>
            <a:endParaRPr lang="en-US"/>
          </a:p>
        </p:txBody>
      </p:sp>
      <p:sp>
        <p:nvSpPr>
          <p:cNvPr id="5" name="Footer Placeholder 4">
            <a:extLst>
              <a:ext uri="{FF2B5EF4-FFF2-40B4-BE49-F238E27FC236}">
                <a16:creationId xmlns:a16="http://schemas.microsoft.com/office/drawing/2014/main" id="{28FA9A47-D3C2-224D-8C6A-5EF424890D1D}"/>
              </a:ext>
            </a:extLst>
          </p:cNvPr>
          <p:cNvSpPr>
            <a:spLocks noGrp="1"/>
          </p:cNvSpPr>
          <p:nvPr>
            <p:ph type="ftr" sz="quarter" idx="11"/>
          </p:nvPr>
        </p:nvSpPr>
        <p:spPr>
          <a:xfrm>
            <a:off x="2625715" y="6110087"/>
            <a:ext cx="6922546" cy="365125"/>
          </a:xfrm>
          <a:prstGeom prst="rect">
            <a:avLst/>
          </a:prstGeom>
        </p:spPr>
        <p:txBody>
          <a:bodyPr/>
          <a:lstStyle>
            <a:lvl1pPr>
              <a:defRPr>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03E79F0-7479-BC46-B8AA-E6158B7EFD6D}"/>
              </a:ext>
            </a:extLst>
          </p:cNvPr>
          <p:cNvSpPr>
            <a:spLocks noGrp="1"/>
          </p:cNvSpPr>
          <p:nvPr>
            <p:ph type="sldNum" sz="quarter" idx="12"/>
          </p:nvPr>
        </p:nvSpPr>
        <p:spPr/>
        <p:txBody>
          <a:bodyPr/>
          <a:lstStyle>
            <a:lvl1pPr>
              <a:defRPr>
                <a:solidFill>
                  <a:schemeClr val="tx2"/>
                </a:solidFill>
              </a:defRPr>
            </a:lvl1pPr>
          </a:lstStyle>
          <a:p>
            <a:fld id="{4F99FC13-5283-5846-BD72-3B7CD0AE1009}" type="slidenum">
              <a:rPr lang="en-US" smtClean="0"/>
              <a:pPr/>
              <a:t>‹#›</a:t>
            </a:fld>
            <a:endParaRPr lang="en-US"/>
          </a:p>
        </p:txBody>
      </p:sp>
      <p:sp>
        <p:nvSpPr>
          <p:cNvPr id="20" name="Rectangle 19">
            <a:extLst>
              <a:ext uri="{FF2B5EF4-FFF2-40B4-BE49-F238E27FC236}">
                <a16:creationId xmlns:a16="http://schemas.microsoft.com/office/drawing/2014/main" id="{B4F9C1F9-3E78-3743-A6BF-3ADA2B20F1C3}"/>
              </a:ext>
            </a:extLst>
          </p:cNvPr>
          <p:cNvSpPr/>
          <p:nvPr userDrawn="1"/>
        </p:nvSpPr>
        <p:spPr>
          <a:xfrm>
            <a:off x="1604"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pic>
        <p:nvPicPr>
          <p:cNvPr id="23" name="Graphic 22">
            <a:extLst>
              <a:ext uri="{FF2B5EF4-FFF2-40B4-BE49-F238E27FC236}">
                <a16:creationId xmlns:a16="http://schemas.microsoft.com/office/drawing/2014/main" id="{E15AA852-6BD6-034C-9494-AEE80D26844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83474" y="-2938597"/>
            <a:ext cx="13795209" cy="9796597"/>
          </a:xfrm>
          <a:prstGeom prst="rect">
            <a:avLst/>
          </a:prstGeom>
        </p:spPr>
      </p:pic>
    </p:spTree>
    <p:extLst>
      <p:ext uri="{BB962C8B-B14F-4D97-AF65-F5344CB8AC3E}">
        <p14:creationId xmlns:p14="http://schemas.microsoft.com/office/powerpoint/2010/main" val="3923037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E3874-7468-6220-0383-081FCB117AE0}"/>
              </a:ext>
            </a:extLst>
          </p:cNvPr>
          <p:cNvSpPr>
            <a:spLocks noGrp="1"/>
          </p:cNvSpPr>
          <p:nvPr>
            <p:ph type="title"/>
          </p:nvPr>
        </p:nvSpPr>
        <p:spPr>
          <a:xfrm>
            <a:off x="1223735" y="3429000"/>
            <a:ext cx="10515600" cy="1959952"/>
          </a:xfrm>
        </p:spPr>
        <p:txBody>
          <a:bodyPr anchor="b"/>
          <a:lstStyle>
            <a:lvl1pPr algn="r">
              <a:defRPr sz="6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9301E8B-1180-1EEA-2277-780E65469786}"/>
              </a:ext>
            </a:extLst>
          </p:cNvPr>
          <p:cNvSpPr>
            <a:spLocks noGrp="1"/>
          </p:cNvSpPr>
          <p:nvPr>
            <p:ph type="body" idx="1"/>
          </p:nvPr>
        </p:nvSpPr>
        <p:spPr>
          <a:xfrm>
            <a:off x="1223735" y="5500128"/>
            <a:ext cx="10515600" cy="623347"/>
          </a:xfrm>
        </p:spPr>
        <p:txBody>
          <a:bodyPr anchor="b"/>
          <a:lstStyle>
            <a:lvl1pPr marL="0" indent="0" algn="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10" name="Graphic 9">
            <a:extLst>
              <a:ext uri="{FF2B5EF4-FFF2-40B4-BE49-F238E27FC236}">
                <a16:creationId xmlns:a16="http://schemas.microsoft.com/office/drawing/2014/main" id="{43DD500D-4AA3-F9D3-61B4-A1CECB615A9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55874" y="-3673122"/>
            <a:ext cx="13795209" cy="9796597"/>
          </a:xfrm>
          <a:prstGeom prst="rect">
            <a:avLst/>
          </a:prstGeom>
        </p:spPr>
      </p:pic>
    </p:spTree>
    <p:extLst>
      <p:ext uri="{BB962C8B-B14F-4D97-AF65-F5344CB8AC3E}">
        <p14:creationId xmlns:p14="http://schemas.microsoft.com/office/powerpoint/2010/main" val="117964949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00387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E3874-7468-6220-0383-081FCB117AE0}"/>
              </a:ext>
            </a:extLst>
          </p:cNvPr>
          <p:cNvSpPr>
            <a:spLocks noGrp="1"/>
          </p:cNvSpPr>
          <p:nvPr>
            <p:ph type="title"/>
          </p:nvPr>
        </p:nvSpPr>
        <p:spPr>
          <a:xfrm>
            <a:off x="1223735" y="3429000"/>
            <a:ext cx="10515600" cy="1959952"/>
          </a:xfrm>
        </p:spPr>
        <p:txBody>
          <a:bodyPr anchor="b"/>
          <a:lstStyle>
            <a:lvl1pPr algn="r">
              <a:defRPr sz="6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9301E8B-1180-1EEA-2277-780E65469786}"/>
              </a:ext>
            </a:extLst>
          </p:cNvPr>
          <p:cNvSpPr>
            <a:spLocks noGrp="1"/>
          </p:cNvSpPr>
          <p:nvPr>
            <p:ph type="body" idx="1"/>
          </p:nvPr>
        </p:nvSpPr>
        <p:spPr>
          <a:xfrm>
            <a:off x="1223735" y="5500128"/>
            <a:ext cx="10515600" cy="623347"/>
          </a:xfrm>
        </p:spPr>
        <p:txBody>
          <a:bodyPr anchor="b"/>
          <a:lstStyle>
            <a:lvl1pPr marL="0" indent="0" algn="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10" name="Graphic 9">
            <a:extLst>
              <a:ext uri="{FF2B5EF4-FFF2-40B4-BE49-F238E27FC236}">
                <a16:creationId xmlns:a16="http://schemas.microsoft.com/office/drawing/2014/main" id="{43DD500D-4AA3-F9D3-61B4-A1CECB615A9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55874" y="-3673122"/>
            <a:ext cx="13795209" cy="9796597"/>
          </a:xfrm>
          <a:prstGeom prst="rect">
            <a:avLst/>
          </a:prstGeom>
        </p:spPr>
      </p:pic>
    </p:spTree>
    <p:extLst>
      <p:ext uri="{BB962C8B-B14F-4D97-AF65-F5344CB8AC3E}">
        <p14:creationId xmlns:p14="http://schemas.microsoft.com/office/powerpoint/2010/main" val="64019248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856D92C-AAC3-A362-35E1-E34A21D9348B}"/>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Arial" panose="020B0604020202020204" pitchFamily="34" charset="0"/>
            </a:endParaRPr>
          </a:p>
        </p:txBody>
      </p:sp>
      <p:sp>
        <p:nvSpPr>
          <p:cNvPr id="2" name="Title 1">
            <a:extLst>
              <a:ext uri="{FF2B5EF4-FFF2-40B4-BE49-F238E27FC236}">
                <a16:creationId xmlns:a16="http://schemas.microsoft.com/office/drawing/2014/main" id="{B7790D3C-1010-686B-6DC2-C97EA4784074}"/>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2C7AE46-792C-26E9-CFEC-BCA47AE2E8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1A8165F-67C8-BF6E-ADE2-D659BFD756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3C53CA8-BC52-FC19-3869-1B19D5989089}"/>
              </a:ext>
            </a:extLst>
          </p:cNvPr>
          <p:cNvSpPr>
            <a:spLocks noGrp="1"/>
          </p:cNvSpPr>
          <p:nvPr>
            <p:ph type="dt" sz="half" idx="10"/>
          </p:nvPr>
        </p:nvSpPr>
        <p:spPr/>
        <p:txBody>
          <a:bodyPr/>
          <a:lstStyle>
            <a:lvl1pPr>
              <a:defRPr>
                <a:solidFill>
                  <a:schemeClr val="bg1"/>
                </a:solidFill>
              </a:defRPr>
            </a:lvl1pPr>
          </a:lstStyle>
          <a:p>
            <a:fld id="{186AD5C5-E595-4FA9-BBBC-0C7EA008C047}" type="datetime1">
              <a:rPr lang="en-US" smtClean="0"/>
              <a:pPr/>
              <a:t>6/8/2026</a:t>
            </a:fld>
            <a:endParaRPr lang="en-US"/>
          </a:p>
        </p:txBody>
      </p:sp>
      <p:sp>
        <p:nvSpPr>
          <p:cNvPr id="7" name="Slide Number Placeholder 6">
            <a:extLst>
              <a:ext uri="{FF2B5EF4-FFF2-40B4-BE49-F238E27FC236}">
                <a16:creationId xmlns:a16="http://schemas.microsoft.com/office/drawing/2014/main" id="{FFFC884F-0D61-D5B7-A491-AD69C8F60AC1}"/>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12" name="Graphic 11">
            <a:extLst>
              <a:ext uri="{FF2B5EF4-FFF2-40B4-BE49-F238E27FC236}">
                <a16:creationId xmlns:a16="http://schemas.microsoft.com/office/drawing/2014/main" id="{5BD6C3FA-DF51-B6C2-9EB0-443EC71D310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296717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A1305A8B-1911-837F-1AB3-DF8A35934B5D}"/>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FA2A61AE-F140-F8A9-B7BF-09A29E9C5444}"/>
              </a:ext>
            </a:extLst>
          </p:cNvPr>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F2116B6-CF54-42AD-10BC-F5A4942A70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8ACA1D-4600-A5F8-8F39-146C37CD3A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8C3C917-126F-341B-4728-194284033C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2F710-4206-1166-F0E2-2289C82671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A56082B-337A-4E62-6CB7-1B8042D1B47F}"/>
              </a:ext>
            </a:extLst>
          </p:cNvPr>
          <p:cNvSpPr>
            <a:spLocks noGrp="1"/>
          </p:cNvSpPr>
          <p:nvPr>
            <p:ph type="dt" sz="half" idx="10"/>
          </p:nvPr>
        </p:nvSpPr>
        <p:spPr/>
        <p:txBody>
          <a:bodyPr/>
          <a:lstStyle>
            <a:lvl1pPr>
              <a:defRPr>
                <a:solidFill>
                  <a:schemeClr val="bg1"/>
                </a:solidFill>
              </a:defRPr>
            </a:lvl1pPr>
          </a:lstStyle>
          <a:p>
            <a:fld id="{D15F2B44-745F-4E98-A9EE-79367D554DAA}" type="datetime1">
              <a:rPr lang="en-US" smtClean="0"/>
              <a:pPr/>
              <a:t>6/8/2026</a:t>
            </a:fld>
            <a:endParaRPr lang="en-US"/>
          </a:p>
        </p:txBody>
      </p:sp>
      <p:sp>
        <p:nvSpPr>
          <p:cNvPr id="9" name="Slide Number Placeholder 8">
            <a:extLst>
              <a:ext uri="{FF2B5EF4-FFF2-40B4-BE49-F238E27FC236}">
                <a16:creationId xmlns:a16="http://schemas.microsoft.com/office/drawing/2014/main" id="{6DF09539-E6B1-395A-290E-EBC96ACC34D3}"/>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12" name="Graphic 11">
            <a:extLst>
              <a:ext uri="{FF2B5EF4-FFF2-40B4-BE49-F238E27FC236}">
                <a16:creationId xmlns:a16="http://schemas.microsoft.com/office/drawing/2014/main" id="{508E0638-0F6A-825E-14B9-619F831EF18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3950144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ounded Rectangle 10">
            <a:extLst>
              <a:ext uri="{FF2B5EF4-FFF2-40B4-BE49-F238E27FC236}">
                <a16:creationId xmlns:a16="http://schemas.microsoft.com/office/drawing/2014/main" id="{A737ED38-3C6B-602F-9CEA-28B607706688}"/>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Arial" panose="020B0604020202020204" pitchFamily="34" charset="0"/>
            </a:endParaRPr>
          </a:p>
        </p:txBody>
      </p:sp>
      <p:sp>
        <p:nvSpPr>
          <p:cNvPr id="2" name="Title 1">
            <a:extLst>
              <a:ext uri="{FF2B5EF4-FFF2-40B4-BE49-F238E27FC236}">
                <a16:creationId xmlns:a16="http://schemas.microsoft.com/office/drawing/2014/main" id="{F8FD83AB-9EF2-3EBB-A67A-E1C062CE4EA9}"/>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23089AD-65FE-F82E-0FEC-E72E97048DAB}"/>
              </a:ext>
            </a:extLst>
          </p:cNvPr>
          <p:cNvSpPr>
            <a:spLocks noGrp="1"/>
          </p:cNvSpPr>
          <p:nvPr>
            <p:ph type="dt" sz="half" idx="10"/>
          </p:nvPr>
        </p:nvSpPr>
        <p:spPr/>
        <p:txBody>
          <a:bodyPr/>
          <a:lstStyle>
            <a:lvl1pPr>
              <a:defRPr>
                <a:solidFill>
                  <a:schemeClr val="bg1"/>
                </a:solidFill>
              </a:defRPr>
            </a:lvl1pPr>
          </a:lstStyle>
          <a:p>
            <a:fld id="{6F4C2473-BFDE-4F2B-BC3B-A0092046A9FF}" type="datetime1">
              <a:rPr lang="en-US" smtClean="0"/>
              <a:pPr/>
              <a:t>6/8/2026</a:t>
            </a:fld>
            <a:endParaRPr lang="en-US"/>
          </a:p>
        </p:txBody>
      </p:sp>
      <p:sp>
        <p:nvSpPr>
          <p:cNvPr id="5" name="Slide Number Placeholder 4">
            <a:extLst>
              <a:ext uri="{FF2B5EF4-FFF2-40B4-BE49-F238E27FC236}">
                <a16:creationId xmlns:a16="http://schemas.microsoft.com/office/drawing/2014/main" id="{A485B274-87B6-8E82-C3BD-033203864765}"/>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8" name="Graphic 7">
            <a:extLst>
              <a:ext uri="{FF2B5EF4-FFF2-40B4-BE49-F238E27FC236}">
                <a16:creationId xmlns:a16="http://schemas.microsoft.com/office/drawing/2014/main" id="{9DADC6B8-8436-23C5-27B4-C105547BA12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835147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ounded Rectangle 10">
            <a:extLst>
              <a:ext uri="{FF2B5EF4-FFF2-40B4-BE49-F238E27FC236}">
                <a16:creationId xmlns:a16="http://schemas.microsoft.com/office/drawing/2014/main" id="{ED6D62FE-C0CC-7E70-8D80-9D68522C8F11}"/>
              </a:ext>
              <a:ext uri="{C183D7F6-B498-43B3-948B-1728B52AA6E4}">
                <adec:decorative xmlns:adec="http://schemas.microsoft.com/office/drawing/2017/decorative" val="1"/>
              </a:ext>
            </a:extLst>
          </p:cNvPr>
          <p:cNvSpPr/>
          <p:nvPr userDrawn="1"/>
        </p:nvSpPr>
        <p:spPr>
          <a:xfrm>
            <a:off x="721958" y="6380176"/>
            <a:ext cx="9338390" cy="317471"/>
          </a:xfrm>
          <a:prstGeom prst="roundRect">
            <a:avLst/>
          </a:prstGeom>
          <a:solidFill>
            <a:srgbClr val="0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Arial" panose="020B0604020202020204" pitchFamily="34" charset="0"/>
            </a:endParaRPr>
          </a:p>
        </p:txBody>
      </p:sp>
      <p:sp>
        <p:nvSpPr>
          <p:cNvPr id="2" name="Date Placeholder 1">
            <a:extLst>
              <a:ext uri="{FF2B5EF4-FFF2-40B4-BE49-F238E27FC236}">
                <a16:creationId xmlns:a16="http://schemas.microsoft.com/office/drawing/2014/main" id="{86553B6E-1D72-309F-4573-5ED11B05E3DB}"/>
              </a:ext>
            </a:extLst>
          </p:cNvPr>
          <p:cNvSpPr>
            <a:spLocks noGrp="1"/>
          </p:cNvSpPr>
          <p:nvPr>
            <p:ph type="dt" sz="half" idx="10"/>
          </p:nvPr>
        </p:nvSpPr>
        <p:spPr/>
        <p:txBody>
          <a:bodyPr/>
          <a:lstStyle>
            <a:lvl1pPr>
              <a:defRPr>
                <a:solidFill>
                  <a:schemeClr val="bg1"/>
                </a:solidFill>
              </a:defRPr>
            </a:lvl1pPr>
          </a:lstStyle>
          <a:p>
            <a:fld id="{5D64BF98-8B40-4F35-BCF9-7D131AA2CA60}" type="datetime1">
              <a:rPr lang="en-US" smtClean="0"/>
              <a:pPr/>
              <a:t>6/8/2026</a:t>
            </a:fld>
            <a:endParaRPr lang="en-US"/>
          </a:p>
        </p:txBody>
      </p:sp>
      <p:sp>
        <p:nvSpPr>
          <p:cNvPr id="4" name="Slide Number Placeholder 3">
            <a:extLst>
              <a:ext uri="{FF2B5EF4-FFF2-40B4-BE49-F238E27FC236}">
                <a16:creationId xmlns:a16="http://schemas.microsoft.com/office/drawing/2014/main" id="{78682291-3D79-FDCC-D55B-70B0A20DEFC5}"/>
              </a:ext>
            </a:extLst>
          </p:cNvPr>
          <p:cNvSpPr>
            <a:spLocks noGrp="1"/>
          </p:cNvSpPr>
          <p:nvPr>
            <p:ph type="sldNum" sz="quarter" idx="12"/>
          </p:nvPr>
        </p:nvSpPr>
        <p:spPr/>
        <p:txBody>
          <a:bodyPr/>
          <a:lstStyle>
            <a:lvl1pPr>
              <a:defRPr>
                <a:solidFill>
                  <a:schemeClr val="bg1"/>
                </a:solidFill>
              </a:defRPr>
            </a:lvl1pPr>
          </a:lstStyle>
          <a:p>
            <a:fld id="{37A42165-AE5A-4B04-9E88-179BE69617B5}" type="slidenum">
              <a:rPr lang="en-US" smtClean="0"/>
              <a:pPr/>
              <a:t>‹#›</a:t>
            </a:fld>
            <a:endParaRPr lang="en-US"/>
          </a:p>
        </p:txBody>
      </p:sp>
      <p:pic>
        <p:nvPicPr>
          <p:cNvPr id="7" name="Graphic 6">
            <a:extLst>
              <a:ext uri="{FF2B5EF4-FFF2-40B4-BE49-F238E27FC236}">
                <a16:creationId xmlns:a16="http://schemas.microsoft.com/office/drawing/2014/main" id="{3082A550-4D63-3396-9E51-628C1834288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176590" y="6253665"/>
            <a:ext cx="1762566" cy="570492"/>
          </a:xfrm>
          <a:prstGeom prst="rect">
            <a:avLst/>
          </a:prstGeom>
        </p:spPr>
      </p:pic>
    </p:spTree>
    <p:extLst>
      <p:ext uri="{BB962C8B-B14F-4D97-AF65-F5344CB8AC3E}">
        <p14:creationId xmlns:p14="http://schemas.microsoft.com/office/powerpoint/2010/main" val="1382564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image" Target="../media/image2.svg"/><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56DF13-51BD-079D-2D0D-605266C997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74F7430-DF66-B1BF-B9FD-71574D7AF4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504578-4C6A-039A-8194-60FF9A0272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Ubuntu" panose="020B0504030602030204" pitchFamily="34" charset="0"/>
              </a:defRPr>
            </a:lvl1pPr>
          </a:lstStyle>
          <a:p>
            <a:fld id="{C0E54C53-9A12-467C-B736-5560F0A360C9}" type="datetime1">
              <a:rPr lang="en-US" smtClean="0"/>
              <a:pPr/>
              <a:t>6/8/2026</a:t>
            </a:fld>
            <a:endParaRPr lang="en-US"/>
          </a:p>
        </p:txBody>
      </p:sp>
      <p:sp>
        <p:nvSpPr>
          <p:cNvPr id="6" name="Slide Number Placeholder 5">
            <a:extLst>
              <a:ext uri="{FF2B5EF4-FFF2-40B4-BE49-F238E27FC236}">
                <a16:creationId xmlns:a16="http://schemas.microsoft.com/office/drawing/2014/main" id="{552390EB-D4A9-57EE-F1F1-BB2E948BE181}"/>
              </a:ext>
            </a:extLst>
          </p:cNvPr>
          <p:cNvSpPr>
            <a:spLocks noGrp="1"/>
          </p:cNvSpPr>
          <p:nvPr>
            <p:ph type="sldNum" sz="quarter" idx="4"/>
          </p:nvPr>
        </p:nvSpPr>
        <p:spPr>
          <a:xfrm>
            <a:off x="7239002" y="6356350"/>
            <a:ext cx="2743200" cy="365125"/>
          </a:xfrm>
          <a:prstGeom prst="rect">
            <a:avLst/>
          </a:prstGeom>
        </p:spPr>
        <p:txBody>
          <a:bodyPr vert="horz" lIns="91440" tIns="45720" rIns="91440" bIns="45720" rtlCol="0" anchor="ctr"/>
          <a:lstStyle>
            <a:lvl1pPr algn="r">
              <a:defRPr sz="1200">
                <a:solidFill>
                  <a:schemeClr val="bg1"/>
                </a:solidFill>
                <a:latin typeface="Ubuntu" panose="020B0504030602030204" pitchFamily="34" charset="0"/>
              </a:defRPr>
            </a:lvl1pPr>
          </a:lstStyle>
          <a:p>
            <a:fld id="{37A42165-AE5A-4B04-9E88-179BE69617B5}" type="slidenum">
              <a:rPr lang="en-US" smtClean="0"/>
              <a:pPr/>
              <a:t>‹#›</a:t>
            </a:fld>
            <a:endParaRPr lang="en-US"/>
          </a:p>
        </p:txBody>
      </p:sp>
    </p:spTree>
    <p:extLst>
      <p:ext uri="{BB962C8B-B14F-4D97-AF65-F5344CB8AC3E}">
        <p14:creationId xmlns:p14="http://schemas.microsoft.com/office/powerpoint/2010/main" val="263704660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60"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1" r:id="rId14"/>
  </p:sldLayoutIdLst>
  <p:hf hdr="0" ftr="0"/>
  <p:txStyles>
    <p:titleStyle>
      <a:lvl1pPr algn="l" defTabSz="914400" rtl="0" eaLnBrk="1" latinLnBrk="0" hangingPunct="1">
        <a:lnSpc>
          <a:spcPct val="90000"/>
        </a:lnSpc>
        <a:spcBef>
          <a:spcPct val="0"/>
        </a:spcBef>
        <a:buNone/>
        <a:defRPr sz="4400" kern="1200">
          <a:solidFill>
            <a:schemeClr val="tx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A339208F-3020-1F47-8EBD-1D90EF30C5E1}"/>
              </a:ext>
            </a:extLst>
          </p:cNvPr>
          <p:cNvSpPr/>
          <p:nvPr userDrawn="1"/>
        </p:nvSpPr>
        <p:spPr>
          <a:xfrm>
            <a:off x="433137" y="6129337"/>
            <a:ext cx="9338390" cy="317471"/>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Placeholder 1">
            <a:extLst>
              <a:ext uri="{FF2B5EF4-FFF2-40B4-BE49-F238E27FC236}">
                <a16:creationId xmlns:a16="http://schemas.microsoft.com/office/drawing/2014/main" id="{A2C7AD7B-1E91-B74C-8DCA-97A45B7B8220}"/>
              </a:ext>
            </a:extLst>
          </p:cNvPr>
          <p:cNvSpPr>
            <a:spLocks noGrp="1"/>
          </p:cNvSpPr>
          <p:nvPr>
            <p:ph type="title"/>
          </p:nvPr>
        </p:nvSpPr>
        <p:spPr>
          <a:xfrm>
            <a:off x="433137" y="365126"/>
            <a:ext cx="11328935" cy="75140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DEB753-219F-184B-B368-7A7A6799B6A6}"/>
              </a:ext>
            </a:extLst>
          </p:cNvPr>
          <p:cNvSpPr>
            <a:spLocks noGrp="1"/>
          </p:cNvSpPr>
          <p:nvPr>
            <p:ph type="body" idx="1"/>
          </p:nvPr>
        </p:nvSpPr>
        <p:spPr>
          <a:xfrm>
            <a:off x="433137" y="1260909"/>
            <a:ext cx="11328935" cy="46682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15F4F7-874D-344F-9AA9-91926B77A463}"/>
              </a:ext>
            </a:extLst>
          </p:cNvPr>
          <p:cNvSpPr>
            <a:spLocks noGrp="1"/>
          </p:cNvSpPr>
          <p:nvPr>
            <p:ph type="dt" sz="half" idx="2"/>
          </p:nvPr>
        </p:nvSpPr>
        <p:spPr>
          <a:xfrm>
            <a:off x="947551" y="6110087"/>
            <a:ext cx="811491" cy="365125"/>
          </a:xfrm>
          <a:prstGeom prst="rect">
            <a:avLst/>
          </a:prstGeom>
        </p:spPr>
        <p:txBody>
          <a:bodyPr vert="horz" lIns="91440" tIns="45720" rIns="91440" bIns="45720" rtlCol="0" anchor="ctr"/>
          <a:lstStyle>
            <a:lvl1pPr algn="l">
              <a:defRPr sz="1200" i="1">
                <a:solidFill>
                  <a:schemeClr val="bg2"/>
                </a:solidFill>
                <a:latin typeface="Arial" panose="020B0604020202020204" pitchFamily="34" charset="0"/>
                <a:cs typeface="Arial" panose="020B0604020202020204" pitchFamily="34" charset="0"/>
              </a:defRPr>
            </a:lvl1pPr>
          </a:lstStyle>
          <a:p>
            <a:fld id="{DFAE53AA-F566-6440-935F-7CEA433D4BDE}" type="datetimeFigureOut">
              <a:rPr lang="en-US" smtClean="0"/>
              <a:pPr/>
              <a:t>6/3/2026</a:t>
            </a:fld>
            <a:endParaRPr lang="en-US"/>
          </a:p>
        </p:txBody>
      </p:sp>
      <p:sp>
        <p:nvSpPr>
          <p:cNvPr id="5" name="Footer Placeholder 4">
            <a:extLst>
              <a:ext uri="{FF2B5EF4-FFF2-40B4-BE49-F238E27FC236}">
                <a16:creationId xmlns:a16="http://schemas.microsoft.com/office/drawing/2014/main" id="{5F44C389-6DD6-2344-BAB6-066A04FB48A2}"/>
              </a:ext>
            </a:extLst>
          </p:cNvPr>
          <p:cNvSpPr>
            <a:spLocks noGrp="1"/>
          </p:cNvSpPr>
          <p:nvPr>
            <p:ph type="ftr" sz="quarter" idx="3"/>
          </p:nvPr>
        </p:nvSpPr>
        <p:spPr>
          <a:xfrm>
            <a:off x="2625715" y="6110087"/>
            <a:ext cx="692254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AFB16E30-51FA-334A-9E5F-670C60B6EE9B}"/>
              </a:ext>
            </a:extLst>
          </p:cNvPr>
          <p:cNvSpPr>
            <a:spLocks noGrp="1"/>
          </p:cNvSpPr>
          <p:nvPr>
            <p:ph type="sldNum" sz="quarter" idx="4"/>
          </p:nvPr>
        </p:nvSpPr>
        <p:spPr>
          <a:xfrm>
            <a:off x="-259882" y="6110087"/>
            <a:ext cx="1095056"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4F99FC13-5283-5846-BD72-3B7CD0AE1009}" type="slidenum">
              <a:rPr lang="en-US" smtClean="0"/>
              <a:pPr/>
              <a:t>‹#›</a:t>
            </a:fld>
            <a:endParaRPr lang="en-US"/>
          </a:p>
        </p:txBody>
      </p:sp>
      <p:pic>
        <p:nvPicPr>
          <p:cNvPr id="22" name="Graphic 21">
            <a:extLst>
              <a:ext uri="{FF2B5EF4-FFF2-40B4-BE49-F238E27FC236}">
                <a16:creationId xmlns:a16="http://schemas.microsoft.com/office/drawing/2014/main" id="{6529F83C-E7EE-AE47-8E60-0C3F84827E27}"/>
              </a:ext>
            </a:extLst>
          </p:cNvPr>
          <p:cNvPicPr>
            <a:picLocks noChangeAspect="1"/>
          </p:cNvPicPr>
          <p:nvPr userDrawn="1"/>
        </p:nvPicPr>
        <p:blipFill>
          <a:blip>
            <a:extLst>
              <a:ext uri="{96DAC541-7B7A-43D3-8B79-37D633B846F1}">
                <asvg:svgBlip xmlns:asvg="http://schemas.microsoft.com/office/drawing/2016/SVG/main" r:embed="rId26"/>
              </a:ext>
            </a:extLst>
          </a:blip>
          <a:stretch>
            <a:fillRect/>
          </a:stretch>
        </p:blipFill>
        <p:spPr>
          <a:xfrm>
            <a:off x="9966219" y="6083329"/>
            <a:ext cx="1872976" cy="606229"/>
          </a:xfrm>
          <a:prstGeom prst="rect">
            <a:avLst/>
          </a:prstGeom>
        </p:spPr>
      </p:pic>
    </p:spTree>
    <p:extLst>
      <p:ext uri="{BB962C8B-B14F-4D97-AF65-F5344CB8AC3E}">
        <p14:creationId xmlns:p14="http://schemas.microsoft.com/office/powerpoint/2010/main" val="198621118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Lst>
  <p:txStyles>
    <p:titleStyle>
      <a:lvl1pPr algn="l" defTabSz="914400" rtl="0" eaLnBrk="1" latinLnBrk="0" hangingPunct="1">
        <a:lnSpc>
          <a:spcPct val="90000"/>
        </a:lnSpc>
        <a:spcBef>
          <a:spcPct val="0"/>
        </a:spcBef>
        <a:buNone/>
        <a:defRPr sz="4000" b="0" kern="1200" spc="50" baseline="0">
          <a:solidFill>
            <a:schemeClr val="tx2"/>
          </a:solidFill>
          <a:latin typeface="Arial" panose="020B0604020202020204" pitchFamily="34" charset="0"/>
          <a:ea typeface="Open Sans" panose="020B0806030504020204" pitchFamily="34"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spc="50" baseline="0">
          <a:solidFill>
            <a:schemeClr val="accent6"/>
          </a:solidFill>
          <a:latin typeface="Arial" panose="020B060402020202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spc="50" baseline="0">
          <a:solidFill>
            <a:schemeClr val="accent6"/>
          </a:solidFill>
          <a:latin typeface="Arial" panose="020B0604020202020204" pitchFamily="34" charset="0"/>
          <a:ea typeface="Verdana" panose="020B0604030504040204" pitchFamily="34"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spc="50" baseline="0">
          <a:solidFill>
            <a:schemeClr val="accent6"/>
          </a:solidFill>
          <a:latin typeface="Arial" panose="020B060402020202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50" baseline="0">
          <a:solidFill>
            <a:schemeClr val="accent6"/>
          </a:solidFill>
          <a:latin typeface="Arial" panose="020B060402020202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spc="50" baseline="0">
          <a:solidFill>
            <a:schemeClr val="accent6"/>
          </a:solidFill>
          <a:latin typeface="Arial" panose="020B060402020202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AA2AF-92D7-2402-5B65-B5B28F496854}"/>
              </a:ext>
            </a:extLst>
          </p:cNvPr>
          <p:cNvSpPr>
            <a:spLocks noGrp="1"/>
          </p:cNvSpPr>
          <p:nvPr>
            <p:ph type="ctrTitle"/>
          </p:nvPr>
        </p:nvSpPr>
        <p:spPr/>
        <p:txBody>
          <a:bodyPr/>
          <a:lstStyle/>
          <a:p>
            <a:r>
              <a:rPr lang="en-US" dirty="0"/>
              <a:t>Claims Data</a:t>
            </a:r>
          </a:p>
        </p:txBody>
      </p:sp>
      <p:sp>
        <p:nvSpPr>
          <p:cNvPr id="3" name="Subtitle 2">
            <a:extLst>
              <a:ext uri="{FF2B5EF4-FFF2-40B4-BE49-F238E27FC236}">
                <a16:creationId xmlns:a16="http://schemas.microsoft.com/office/drawing/2014/main" id="{49DB2937-F4AE-5A35-1C9C-A6BA626D2235}"/>
              </a:ext>
            </a:extLst>
          </p:cNvPr>
          <p:cNvSpPr>
            <a:spLocks noGrp="1"/>
          </p:cNvSpPr>
          <p:nvPr>
            <p:ph type="subTitle" idx="1"/>
          </p:nvPr>
        </p:nvSpPr>
        <p:spPr/>
        <p:txBody>
          <a:bodyPr/>
          <a:lstStyle/>
          <a:p>
            <a:r>
              <a:rPr lang="en-US" dirty="0"/>
              <a:t>June 11, 2026</a:t>
            </a:r>
          </a:p>
        </p:txBody>
      </p:sp>
    </p:spTree>
    <p:extLst>
      <p:ext uri="{BB962C8B-B14F-4D97-AF65-F5344CB8AC3E}">
        <p14:creationId xmlns:p14="http://schemas.microsoft.com/office/powerpoint/2010/main" val="643443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0BF9A-998E-D6A3-439D-1AD8D6726F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8CBE3-91FD-63DC-4E3B-9FCE09875398}"/>
              </a:ext>
            </a:extLst>
          </p:cNvPr>
          <p:cNvSpPr>
            <a:spLocks noGrp="1"/>
          </p:cNvSpPr>
          <p:nvPr>
            <p:ph type="title" idx="4294967295"/>
          </p:nvPr>
        </p:nvSpPr>
        <p:spPr>
          <a:xfrm>
            <a:off x="192506" y="-751406"/>
            <a:ext cx="11328935" cy="751406"/>
          </a:xfrm>
        </p:spPr>
        <p:txBody>
          <a:bodyPr>
            <a:normAutofit/>
          </a:bodyPr>
          <a:lstStyle/>
          <a:p>
            <a:r>
              <a:rPr lang="en-US" sz="1600" dirty="0"/>
              <a:t>Approved Insights-Number of Unique Employees Paid, Total Days Paid and Total Program Payments Made. </a:t>
            </a:r>
          </a:p>
        </p:txBody>
      </p:sp>
      <p:pic>
        <p:nvPicPr>
          <p:cNvPr id="4" name="Picture 3" descr="The slide shows the number of unique employees paid, the total number of workdays paid and the total amoun the program has paid on a comparitive YTD basis from 2022-2026. In 2026, the cumulative number of Unique employees paid Employees paid by CTPL has risen to 209,286 and the Total amount the program has paid to Connecticut workers is now over 1.7 Billion Dollars. &#10;2026 YTD total days paid increased by 13.65% compared to 2025 with a total of 15.4 million workdays paid. YOY YTD payments are up 14.73% thus far in 2026.&#10;Average weekly payments over the last 26 weeks have risen to $9.92 Million per week. All payment metrics show significant growth from 24 to 25 and 25 to 26. &#10;">
            <a:extLst>
              <a:ext uri="{FF2B5EF4-FFF2-40B4-BE49-F238E27FC236}">
                <a16:creationId xmlns:a16="http://schemas.microsoft.com/office/drawing/2014/main" id="{32D8F824-79D4-E2A3-8664-9B5D5B045979}"/>
              </a:ext>
            </a:extLst>
          </p:cNvPr>
          <p:cNvPicPr>
            <a:picLocks noChangeAspect="1"/>
          </p:cNvPicPr>
          <p:nvPr/>
        </p:nvPicPr>
        <p:blipFill>
          <a:blip r:embed="rId3"/>
          <a:stretch>
            <a:fillRect/>
          </a:stretch>
        </p:blipFill>
        <p:spPr>
          <a:xfrm>
            <a:off x="279991" y="138223"/>
            <a:ext cx="11632018" cy="5837275"/>
          </a:xfrm>
          <a:prstGeom prst="rect">
            <a:avLst/>
          </a:prstGeom>
        </p:spPr>
      </p:pic>
    </p:spTree>
    <p:extLst>
      <p:ext uri="{BB962C8B-B14F-4D97-AF65-F5344CB8AC3E}">
        <p14:creationId xmlns:p14="http://schemas.microsoft.com/office/powerpoint/2010/main" val="53640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CE975-9AB3-DABD-9F56-BCF6990DBBDB}"/>
            </a:ext>
          </a:extLst>
        </p:cNvPr>
        <p:cNvGrpSpPr/>
        <p:nvPr/>
      </p:nvGrpSpPr>
      <p:grpSpPr>
        <a:xfrm>
          <a:off x="0" y="0"/>
          <a:ext cx="0" cy="0"/>
          <a:chOff x="0" y="0"/>
          <a:chExt cx="0" cy="0"/>
        </a:xfrm>
      </p:grpSpPr>
      <p:pic>
        <p:nvPicPr>
          <p:cNvPr id="5" name="Picture 4" descr="This slide shows monthly call volume by call type, New claim, Payment inquiry and Exisitng claim inquiriy as well as the avearge speed to aswer a call and monthly claim volume. Call center call metrics show the average number of monthly calls into the call center over the last 12 months was 33,170 per month with 83% answered in 30 seconds or less. Total call volume for the YOY 12-month period was up by 37,070 calls or 10.27%, while call volume over the past three months are up by 36% on a YOY basis. YOY claims filed over the past three months have also increased by 14.62% which is driving the additional call volume. The 12-month average speed to answer a call has increased to 44 seconds from under 30 seconds as a result of increased call volume. Claimant call types received by type of customer service skill were 72% for Existing Claim Service, 23% for New Claims and 5% for Payment inquiries. &#10;">
            <a:extLst>
              <a:ext uri="{FF2B5EF4-FFF2-40B4-BE49-F238E27FC236}">
                <a16:creationId xmlns:a16="http://schemas.microsoft.com/office/drawing/2014/main" id="{AC564855-9DF7-4B70-4643-FE06067B49C9}"/>
              </a:ext>
            </a:extLst>
          </p:cNvPr>
          <p:cNvPicPr>
            <a:picLocks noChangeAspect="1"/>
          </p:cNvPicPr>
          <p:nvPr/>
        </p:nvPicPr>
        <p:blipFill>
          <a:blip r:embed="rId3"/>
          <a:stretch>
            <a:fillRect/>
          </a:stretch>
        </p:blipFill>
        <p:spPr>
          <a:xfrm>
            <a:off x="407581" y="309812"/>
            <a:ext cx="11376837" cy="5644419"/>
          </a:xfrm>
          <a:prstGeom prst="rect">
            <a:avLst/>
          </a:prstGeom>
        </p:spPr>
      </p:pic>
      <p:sp>
        <p:nvSpPr>
          <p:cNvPr id="2" name="Title 1">
            <a:extLst>
              <a:ext uri="{FF2B5EF4-FFF2-40B4-BE49-F238E27FC236}">
                <a16:creationId xmlns:a16="http://schemas.microsoft.com/office/drawing/2014/main" id="{F53EE859-7448-CA3C-539A-10C975191EC2}"/>
              </a:ext>
            </a:extLst>
          </p:cNvPr>
          <p:cNvSpPr>
            <a:spLocks noGrp="1"/>
          </p:cNvSpPr>
          <p:nvPr>
            <p:ph type="title" idx="4294967295"/>
          </p:nvPr>
        </p:nvSpPr>
        <p:spPr>
          <a:xfrm>
            <a:off x="144379" y="-1052195"/>
            <a:ext cx="11328935" cy="751406"/>
          </a:xfrm>
        </p:spPr>
        <p:txBody>
          <a:bodyPr>
            <a:normAutofit/>
          </a:bodyPr>
          <a:lstStyle/>
          <a:p>
            <a:r>
              <a:rPr lang="en-US" sz="1600" dirty="0"/>
              <a:t>Call Center Metrics</a:t>
            </a:r>
          </a:p>
        </p:txBody>
      </p:sp>
    </p:spTree>
    <p:extLst>
      <p:ext uri="{BB962C8B-B14F-4D97-AF65-F5344CB8AC3E}">
        <p14:creationId xmlns:p14="http://schemas.microsoft.com/office/powerpoint/2010/main" val="1896926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9C0D-D744-10D1-2D93-F61EECAA71A3}"/>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2742106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7D2479A-0200-2550-CC1F-F4AB8DA710BF}"/>
              </a:ext>
            </a:extLst>
          </p:cNvPr>
          <p:cNvSpPr>
            <a:spLocks noGrp="1"/>
          </p:cNvSpPr>
          <p:nvPr>
            <p:ph type="sldNum" sz="quarter" idx="12"/>
          </p:nvPr>
        </p:nvSpPr>
        <p:spPr/>
        <p:txBody>
          <a:bodyPr/>
          <a:lstStyle/>
          <a:p>
            <a:fld id="{37A42165-AE5A-4B04-9E88-179BE69617B5}" type="slidenum">
              <a:rPr lang="en-US" smtClean="0"/>
              <a:pPr/>
              <a:t>2</a:t>
            </a:fld>
            <a:endParaRPr lang="en-US"/>
          </a:p>
        </p:txBody>
      </p:sp>
      <p:sp>
        <p:nvSpPr>
          <p:cNvPr id="2" name="Title 1">
            <a:extLst>
              <a:ext uri="{FF2B5EF4-FFF2-40B4-BE49-F238E27FC236}">
                <a16:creationId xmlns:a16="http://schemas.microsoft.com/office/drawing/2014/main" id="{F3C29641-5996-C8E8-24DC-55A2BA5E0460}"/>
              </a:ext>
            </a:extLst>
          </p:cNvPr>
          <p:cNvSpPr>
            <a:spLocks noGrp="1"/>
          </p:cNvSpPr>
          <p:nvPr>
            <p:ph type="title"/>
          </p:nvPr>
        </p:nvSpPr>
        <p:spPr>
          <a:xfrm>
            <a:off x="1503948" y="136525"/>
            <a:ext cx="10395284" cy="365126"/>
          </a:xfrm>
        </p:spPr>
        <p:txBody>
          <a:bodyPr>
            <a:normAutofit fontScale="90000"/>
          </a:bodyPr>
          <a:lstStyle/>
          <a:p>
            <a:r>
              <a:rPr lang="en-US" sz="2400" dirty="0"/>
              <a:t>Three Month Claims Filed Trend     &amp;     Year Over Year Comparison 2025 to 2026</a:t>
            </a:r>
          </a:p>
        </p:txBody>
      </p:sp>
      <p:sp>
        <p:nvSpPr>
          <p:cNvPr id="30" name="TextBox 29">
            <a:extLst>
              <a:ext uri="{FF2B5EF4-FFF2-40B4-BE49-F238E27FC236}">
                <a16:creationId xmlns:a16="http://schemas.microsoft.com/office/drawing/2014/main" id="{FD513930-8343-0355-8959-2B4B01A69860}"/>
              </a:ext>
            </a:extLst>
          </p:cNvPr>
          <p:cNvSpPr txBox="1"/>
          <p:nvPr/>
        </p:nvSpPr>
        <p:spPr>
          <a:xfrm>
            <a:off x="1624264" y="439139"/>
            <a:ext cx="4471736" cy="400110"/>
          </a:xfrm>
          <a:prstGeom prst="rect">
            <a:avLst/>
          </a:prstGeom>
          <a:noFill/>
        </p:spPr>
        <p:txBody>
          <a:bodyPr wrap="square" rtlCol="0">
            <a:spAutoFit/>
          </a:bodyPr>
          <a:lstStyle/>
          <a:p>
            <a:r>
              <a:rPr lang="en-US" sz="2000" dirty="0"/>
              <a:t>Claims filed as of 5/31/26: 440,071</a:t>
            </a:r>
          </a:p>
        </p:txBody>
      </p:sp>
      <p:sp>
        <p:nvSpPr>
          <p:cNvPr id="32" name="TextBox 31">
            <a:extLst>
              <a:ext uri="{FF2B5EF4-FFF2-40B4-BE49-F238E27FC236}">
                <a16:creationId xmlns:a16="http://schemas.microsoft.com/office/drawing/2014/main" id="{6A184AC8-20AB-3B02-A8F5-65DCAB1A8923}"/>
              </a:ext>
            </a:extLst>
          </p:cNvPr>
          <p:cNvSpPr txBox="1"/>
          <p:nvPr/>
        </p:nvSpPr>
        <p:spPr>
          <a:xfrm>
            <a:off x="1034717" y="808471"/>
            <a:ext cx="5558588" cy="923330"/>
          </a:xfrm>
          <a:prstGeom prst="rect">
            <a:avLst/>
          </a:prstGeom>
          <a:noFill/>
        </p:spPr>
        <p:txBody>
          <a:bodyPr wrap="square" rtlCol="0">
            <a:spAutoFit/>
          </a:bodyPr>
          <a:lstStyle/>
          <a:p>
            <a:r>
              <a:rPr lang="en-US" dirty="0"/>
              <a:t>Mar 26-May 26 Three Month Trend Total:	30,399</a:t>
            </a:r>
          </a:p>
          <a:p>
            <a:r>
              <a:rPr lang="en-US" dirty="0"/>
              <a:t>Three Month Moving Average:		10,133</a:t>
            </a:r>
          </a:p>
          <a:p>
            <a:r>
              <a:rPr lang="en-US" dirty="0"/>
              <a:t>Claims Filed increase from Mar-May 25	14.62%</a:t>
            </a:r>
          </a:p>
        </p:txBody>
      </p:sp>
      <p:graphicFrame>
        <p:nvGraphicFramePr>
          <p:cNvPr id="28" name="Content Placeholder 27" descr="A graph showing the three-month claims filed trend of 30,399 total claims received with a monthly moving average of 10,133 claims received. This is a Year Over Year increase in claims filed of 14.62% compared to the Mar -May 2025 period.">
            <a:extLst>
              <a:ext uri="{FF2B5EF4-FFF2-40B4-BE49-F238E27FC236}">
                <a16:creationId xmlns:a16="http://schemas.microsoft.com/office/drawing/2014/main" id="{4EE98EAC-C8E2-C858-C1ED-5009CFFFDD82}"/>
              </a:ext>
            </a:extLst>
          </p:cNvPr>
          <p:cNvGraphicFramePr>
            <a:graphicFrameLocks noGrp="1"/>
          </p:cNvGraphicFramePr>
          <p:nvPr>
            <p:ph idx="1"/>
            <p:extLst>
              <p:ext uri="{D42A27DB-BD31-4B8C-83A1-F6EECF244321}">
                <p14:modId xmlns:p14="http://schemas.microsoft.com/office/powerpoint/2010/main" val="2679520050"/>
              </p:ext>
            </p:extLst>
          </p:nvPr>
        </p:nvGraphicFramePr>
        <p:xfrm>
          <a:off x="838201" y="1828799"/>
          <a:ext cx="4957676" cy="4283243"/>
        </p:xfrm>
        <a:graphic>
          <a:graphicData uri="http://schemas.openxmlformats.org/drawingml/2006/chart">
            <c:chart xmlns:c="http://schemas.openxmlformats.org/drawingml/2006/chart" xmlns:r="http://schemas.openxmlformats.org/officeDocument/2006/relationships" r:id="rId3"/>
          </a:graphicData>
        </a:graphic>
      </p:graphicFrame>
      <p:sp>
        <p:nvSpPr>
          <p:cNvPr id="33" name="TextBox 32">
            <a:extLst>
              <a:ext uri="{FF2B5EF4-FFF2-40B4-BE49-F238E27FC236}">
                <a16:creationId xmlns:a16="http://schemas.microsoft.com/office/drawing/2014/main" id="{BF2192F5-44F1-A36D-726D-30117B39FCB1}"/>
              </a:ext>
            </a:extLst>
          </p:cNvPr>
          <p:cNvSpPr txBox="1"/>
          <p:nvPr/>
        </p:nvSpPr>
        <p:spPr>
          <a:xfrm>
            <a:off x="7239002" y="839249"/>
            <a:ext cx="4660230" cy="646331"/>
          </a:xfrm>
          <a:prstGeom prst="rect">
            <a:avLst/>
          </a:prstGeom>
          <a:noFill/>
        </p:spPr>
        <p:txBody>
          <a:bodyPr wrap="square" rtlCol="0">
            <a:spAutoFit/>
          </a:bodyPr>
          <a:lstStyle/>
          <a:p>
            <a:r>
              <a:rPr lang="en-US" dirty="0"/>
              <a:t>A YTD increase of 5,310 Claims or 12.17%</a:t>
            </a:r>
          </a:p>
          <a:p>
            <a:r>
              <a:rPr lang="en-US" dirty="0"/>
              <a:t>A Year Over Year May Increase of 10.39%</a:t>
            </a:r>
          </a:p>
        </p:txBody>
      </p:sp>
      <p:graphicFrame>
        <p:nvGraphicFramePr>
          <p:cNvPr id="29" name="Chart 28" descr="A graph showing the month May year over year claims volume has increased by 10.39%.">
            <a:extLst>
              <a:ext uri="{FF2B5EF4-FFF2-40B4-BE49-F238E27FC236}">
                <a16:creationId xmlns:a16="http://schemas.microsoft.com/office/drawing/2014/main" id="{429A4BA0-D8E3-E271-B378-A3083400B8B7}"/>
              </a:ext>
            </a:extLst>
          </p:cNvPr>
          <p:cNvGraphicFramePr>
            <a:graphicFrameLocks/>
          </p:cNvGraphicFramePr>
          <p:nvPr>
            <p:extLst>
              <p:ext uri="{D42A27DB-BD31-4B8C-83A1-F6EECF244321}">
                <p14:modId xmlns:p14="http://schemas.microsoft.com/office/powerpoint/2010/main" val="1548796632"/>
              </p:ext>
            </p:extLst>
          </p:nvPr>
        </p:nvGraphicFramePr>
        <p:xfrm>
          <a:off x="6844683" y="1620237"/>
          <a:ext cx="4957675" cy="44181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2295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3EAA4-9D2C-A9AA-1FDF-EA0AFB921709}"/>
              </a:ext>
            </a:extLst>
          </p:cNvPr>
          <p:cNvSpPr>
            <a:spLocks noGrp="1"/>
          </p:cNvSpPr>
          <p:nvPr>
            <p:ph type="title"/>
          </p:nvPr>
        </p:nvSpPr>
        <p:spPr/>
        <p:txBody>
          <a:bodyPr>
            <a:normAutofit/>
          </a:bodyPr>
          <a:lstStyle/>
          <a:p>
            <a:pPr algn="ctr">
              <a:defRPr sz="1400" b="0" i="0" u="none" strike="noStrike" kern="1200" spc="0" baseline="0">
                <a:solidFill>
                  <a:prstClr val="black">
                    <a:lumMod val="65000"/>
                    <a:lumOff val="35000"/>
                  </a:prstClr>
                </a:solidFill>
                <a:latin typeface="+mn-lt"/>
                <a:ea typeface="+mn-ea"/>
                <a:cs typeface="+mn-cs"/>
              </a:defRPr>
            </a:pPr>
            <a:r>
              <a:rPr lang="en-US" sz="2800" b="1" dirty="0">
                <a:solidFill>
                  <a:srgbClr val="0055B7"/>
                </a:solidFill>
              </a:rPr>
              <a:t>24-25 to 25-26 YOY Quarterly Claims Filed Comparison </a:t>
            </a:r>
            <a:br>
              <a:rPr lang="en-US" sz="4800" b="1" dirty="0">
                <a:solidFill>
                  <a:srgbClr val="0055B7"/>
                </a:solidFill>
              </a:rPr>
            </a:br>
            <a:r>
              <a:rPr lang="en-US" sz="2000" b="1" dirty="0">
                <a:solidFill>
                  <a:srgbClr val="0055B7"/>
                </a:solidFill>
              </a:rPr>
              <a:t>Year Over Year Increase of 11,227 Claims 11.06% Actual Claims Filed </a:t>
            </a:r>
            <a:endParaRPr lang="en-US" sz="2000" dirty="0">
              <a:solidFill>
                <a:srgbClr val="0055B7"/>
              </a:solidFill>
            </a:endParaRPr>
          </a:p>
        </p:txBody>
      </p:sp>
      <p:sp>
        <p:nvSpPr>
          <p:cNvPr id="4" name="Date Placeholder 3">
            <a:extLst>
              <a:ext uri="{FF2B5EF4-FFF2-40B4-BE49-F238E27FC236}">
                <a16:creationId xmlns:a16="http://schemas.microsoft.com/office/drawing/2014/main" id="{DC9FB74A-4199-C955-46EF-1CCE1C74C81C}"/>
              </a:ext>
            </a:extLst>
          </p:cNvPr>
          <p:cNvSpPr>
            <a:spLocks noGrp="1"/>
          </p:cNvSpPr>
          <p:nvPr>
            <p:ph type="dt" sz="half" idx="10"/>
          </p:nvPr>
        </p:nvSpPr>
        <p:spPr>
          <a:xfrm>
            <a:off x="838200" y="6356350"/>
            <a:ext cx="8750968" cy="365125"/>
          </a:xfrm>
        </p:spPr>
        <p:txBody>
          <a:bodyPr/>
          <a:lstStyle/>
          <a:p>
            <a:r>
              <a:rPr lang="en-US" dirty="0"/>
              <a:t> </a:t>
            </a:r>
            <a:r>
              <a:rPr lang="en-US" sz="1400" dirty="0"/>
              <a:t>Actual  Claims Filed </a:t>
            </a:r>
            <a:r>
              <a:rPr lang="en-US" sz="1400" dirty="0">
                <a:latin typeface="Corbel" panose="020B0503020204020204"/>
              </a:rPr>
              <a:t>as of 5/31/26 : Cumulative  440</a:t>
            </a:r>
            <a:r>
              <a:rPr lang="en-US" sz="1400" dirty="0"/>
              <a:t>,071   June-May  24-25 , 101,843   June-May 25-26  112,710 </a:t>
            </a:r>
          </a:p>
        </p:txBody>
      </p:sp>
      <p:sp>
        <p:nvSpPr>
          <p:cNvPr id="5" name="Slide Number Placeholder 4">
            <a:extLst>
              <a:ext uri="{FF2B5EF4-FFF2-40B4-BE49-F238E27FC236}">
                <a16:creationId xmlns:a16="http://schemas.microsoft.com/office/drawing/2014/main" id="{F9532694-C2A6-DF05-5AD5-A3EF8B58AEC9}"/>
              </a:ext>
            </a:extLst>
          </p:cNvPr>
          <p:cNvSpPr>
            <a:spLocks noGrp="1"/>
          </p:cNvSpPr>
          <p:nvPr>
            <p:ph type="sldNum" sz="quarter" idx="12"/>
          </p:nvPr>
        </p:nvSpPr>
        <p:spPr/>
        <p:txBody>
          <a:bodyPr/>
          <a:lstStyle/>
          <a:p>
            <a:fld id="{37A42165-AE5A-4B04-9E88-179BE69617B5}" type="slidenum">
              <a:rPr lang="en-US" smtClean="0"/>
              <a:pPr/>
              <a:t>3</a:t>
            </a:fld>
            <a:endParaRPr lang="en-US"/>
          </a:p>
        </p:txBody>
      </p:sp>
      <p:graphicFrame>
        <p:nvGraphicFramePr>
          <p:cNvPr id="6" name="Content Placeholder 5" descr="A graph showing year over year claims filed program growth with an increase of 11,227 claims filed. This represents an 11.06% growth rate in actual claims filed Year Over Year in 25-26 compared to 24-25. These are actual applications filed of which almost all pregnancy cases with bonding time are counted as a single case in the actual case count. &#10;">
            <a:extLst>
              <a:ext uri="{FF2B5EF4-FFF2-40B4-BE49-F238E27FC236}">
                <a16:creationId xmlns:a16="http://schemas.microsoft.com/office/drawing/2014/main" id="{6BBB48EE-BFED-1ADE-8FF8-D3CCC97C01C8}"/>
              </a:ext>
            </a:extLst>
          </p:cNvPr>
          <p:cNvGraphicFramePr>
            <a:graphicFrameLocks noGrp="1"/>
          </p:cNvGraphicFramePr>
          <p:nvPr>
            <p:ph idx="1"/>
            <p:extLst>
              <p:ext uri="{D42A27DB-BD31-4B8C-83A1-F6EECF244321}">
                <p14:modId xmlns:p14="http://schemas.microsoft.com/office/powerpoint/2010/main" val="260004671"/>
              </p:ext>
            </p:extLst>
          </p:nvPr>
        </p:nvGraphicFramePr>
        <p:xfrm>
          <a:off x="838200" y="697832"/>
          <a:ext cx="10515600" cy="54791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5912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98044D6-0F00-5353-85C8-75462ECFD58C}"/>
              </a:ext>
            </a:extLst>
          </p:cNvPr>
          <p:cNvSpPr>
            <a:spLocks noGrp="1"/>
          </p:cNvSpPr>
          <p:nvPr>
            <p:ph type="title" idx="4294967295"/>
          </p:nvPr>
        </p:nvSpPr>
        <p:spPr>
          <a:xfrm>
            <a:off x="673100" y="6408738"/>
            <a:ext cx="9674225" cy="31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latin typeface="Ubuntu" panose="020B0504030602030204" pitchFamily="34" charset="0"/>
                <a:ea typeface="+mn-ea"/>
                <a:cs typeface="+mn-cs"/>
              </a:rPr>
              <a:t> Claims Filed </a:t>
            </a:r>
            <a:r>
              <a:rPr kumimoji="0" lang="en-US" sz="1600" b="0" i="0" u="none" strike="noStrike" kern="1200" cap="none" spc="0" normalizeH="0" baseline="0" noProof="0" dirty="0">
                <a:ln>
                  <a:noFill/>
                </a:ln>
                <a:solidFill>
                  <a:schemeClr val="bg1"/>
                </a:solidFill>
                <a:effectLst/>
                <a:uLnTx/>
                <a:uFillTx/>
                <a:latin typeface="Corbel" panose="020B0503020204020204"/>
                <a:ea typeface="+mn-ea"/>
                <a:cs typeface="+mn-cs"/>
              </a:rPr>
              <a:t>as of 5/31/26 : Cumulative  440</a:t>
            </a:r>
            <a:r>
              <a:rPr kumimoji="0" lang="en-US" sz="1600" b="0" i="0" u="none" strike="noStrike" kern="1200" cap="none" spc="0" normalizeH="0" baseline="0" noProof="0" dirty="0">
                <a:ln>
                  <a:noFill/>
                </a:ln>
                <a:solidFill>
                  <a:schemeClr val="bg1"/>
                </a:solidFill>
                <a:effectLst/>
                <a:uLnTx/>
                <a:uFillTx/>
                <a:latin typeface="Ubuntu" panose="020B0504030602030204" pitchFamily="34" charset="0"/>
                <a:ea typeface="+mn-ea"/>
                <a:cs typeface="+mn-cs"/>
              </a:rPr>
              <a:t>,071   June-May  24-25, 113,730   June-May 25-26  124,653 </a:t>
            </a:r>
          </a:p>
        </p:txBody>
      </p:sp>
      <p:sp>
        <p:nvSpPr>
          <p:cNvPr id="5" name="Slide Number Placeholder 4">
            <a:extLst>
              <a:ext uri="{FF2B5EF4-FFF2-40B4-BE49-F238E27FC236}">
                <a16:creationId xmlns:a16="http://schemas.microsoft.com/office/drawing/2014/main" id="{BA49BEA2-F60E-0469-9CB9-D85E106B49B1}"/>
              </a:ext>
            </a:extLst>
          </p:cNvPr>
          <p:cNvSpPr>
            <a:spLocks noGrp="1"/>
          </p:cNvSpPr>
          <p:nvPr>
            <p:ph type="sldNum" sz="quarter" idx="12"/>
          </p:nvPr>
        </p:nvSpPr>
        <p:spPr>
          <a:xfrm>
            <a:off x="7239001" y="6356350"/>
            <a:ext cx="3011903" cy="365125"/>
          </a:xfrm>
        </p:spPr>
        <p:txBody>
          <a:bodyPr/>
          <a:lstStyle/>
          <a:p>
            <a:fld id="{37A42165-AE5A-4B04-9E88-179BE69617B5}" type="slidenum">
              <a:rPr lang="en-US" smtClean="0"/>
              <a:pPr/>
              <a:t>4</a:t>
            </a:fld>
            <a:endParaRPr lang="en-US" dirty="0"/>
          </a:p>
        </p:txBody>
      </p:sp>
      <p:graphicFrame>
        <p:nvGraphicFramePr>
          <p:cNvPr id="6" name="Content Placeholder 5" descr="A graph showing claims filed  from June 2024 to May 2025 and June 2025 to May 2026 quarterly claims filed year over year comparison shows program growth with an increase of 10,923 claims. This represents an 9.60% growth rate in claims filed Year Over Year in June to May 25-26 compared to June to May of 24-25. The data presented includes 12,247 pregnancy cases with bonding as a 2nd claims reason for 24-25 and 11,943 pregnancy cases with Bonding as a 2nd claims reason from 25-26.&#10;">
            <a:extLst>
              <a:ext uri="{FF2B5EF4-FFF2-40B4-BE49-F238E27FC236}">
                <a16:creationId xmlns:a16="http://schemas.microsoft.com/office/drawing/2014/main" id="{2FD39E43-26FE-7786-EA97-7602BCB7F550}"/>
              </a:ext>
            </a:extLst>
          </p:cNvPr>
          <p:cNvGraphicFramePr>
            <a:graphicFrameLocks noGrp="1"/>
          </p:cNvGraphicFramePr>
          <p:nvPr>
            <p:ph idx="1"/>
            <p:extLst>
              <p:ext uri="{D42A27DB-BD31-4B8C-83A1-F6EECF244321}">
                <p14:modId xmlns:p14="http://schemas.microsoft.com/office/powerpoint/2010/main" val="4168031821"/>
              </p:ext>
            </p:extLst>
          </p:nvPr>
        </p:nvGraphicFramePr>
        <p:xfrm>
          <a:off x="838200" y="136525"/>
          <a:ext cx="10515600" cy="60404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042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5BB287E4-A278-9A82-BBC9-D73D9C3BF1CD}"/>
              </a:ext>
              <a:ext uri="{C183D7F6-B498-43B3-948B-1728B52AA6E4}">
                <adec:decorative xmlns:adec="http://schemas.microsoft.com/office/drawing/2017/decorative" val="0"/>
              </a:ext>
            </a:extLst>
          </p:cNvPr>
          <p:cNvSpPr>
            <a:spLocks noGrp="1"/>
          </p:cNvSpPr>
          <p:nvPr>
            <p:ph type="title"/>
          </p:nvPr>
        </p:nvSpPr>
        <p:spPr>
          <a:xfrm>
            <a:off x="838200" y="-1325563"/>
            <a:ext cx="10515600" cy="369333"/>
          </a:xfrm>
        </p:spPr>
        <p:txBody>
          <a:bodyPr vert="horz" lIns="91440" tIns="45720" rIns="91440" bIns="45720" rtlCol="0" anchor="b">
            <a:normAutofit/>
          </a:bodyPr>
          <a:lstStyle/>
          <a:p>
            <a:r>
              <a:rPr lang="en-US" sz="2000" dirty="0"/>
              <a:t>Leave Reason by Gender 12 Month Trend June 2025-May 2026</a:t>
            </a:r>
          </a:p>
        </p:txBody>
      </p:sp>
      <p:sp>
        <p:nvSpPr>
          <p:cNvPr id="5" name="Slide Number Placeholder 4">
            <a:extLst>
              <a:ext uri="{FF2B5EF4-FFF2-40B4-BE49-F238E27FC236}">
                <a16:creationId xmlns:a16="http://schemas.microsoft.com/office/drawing/2014/main" id="{B92C6021-CDBA-35FA-402E-72D824C9C430}"/>
              </a:ext>
            </a:extLst>
          </p:cNvPr>
          <p:cNvSpPr>
            <a:spLocks noGrp="1"/>
          </p:cNvSpPr>
          <p:nvPr>
            <p:ph type="sldNum" sz="quarter" idx="12"/>
          </p:nvPr>
        </p:nvSpPr>
        <p:spPr/>
        <p:txBody>
          <a:bodyPr/>
          <a:lstStyle/>
          <a:p>
            <a:fld id="{37A42165-AE5A-4B04-9E88-179BE69617B5}" type="slidenum">
              <a:rPr lang="en-US" smtClean="0"/>
              <a:pPr/>
              <a:t>5</a:t>
            </a:fld>
            <a:endParaRPr lang="en-US"/>
          </a:p>
        </p:txBody>
      </p:sp>
      <p:graphicFrame>
        <p:nvGraphicFramePr>
          <p:cNvPr id="13" name="Chart 12" descr="This slide illustrates 12-month Claims by Leave Reason and percentage of claims filed by Gender statistical trends June 2025 through May of 2026. The categories in the Bar Chart are the four largest leave reasons totaling 99.4% of claims filed including Onw Injury/Ilness at 50.01%, Bonding at 22.92%, Caregiver at 14.24% and Pregnancy/Childbirth at 12.24%. Other leave categories including Adoption-Foster care, Bone Marrow Donor, Military Leave, Organ donation and Safe Leave are in the chart on the right and total a little more than one half a percent of total claims filed. &#10;&#10;The bonding data presented includes 11,943 cases representing the bonding segment of pregnancy claims filed. Percent of leaves by gender are Female 62.97%, Male 34.21%, Choose not to Answer 2.62% and Non-Binary .19%.">
            <a:extLst>
              <a:ext uri="{FF2B5EF4-FFF2-40B4-BE49-F238E27FC236}">
                <a16:creationId xmlns:a16="http://schemas.microsoft.com/office/drawing/2014/main" id="{D5A0322B-7233-ECFE-4E05-64BB3FC2F937}"/>
              </a:ext>
            </a:extLst>
          </p:cNvPr>
          <p:cNvGraphicFramePr/>
          <p:nvPr>
            <p:extLst>
              <p:ext uri="{D42A27DB-BD31-4B8C-83A1-F6EECF244321}">
                <p14:modId xmlns:p14="http://schemas.microsoft.com/office/powerpoint/2010/main" val="604143024"/>
              </p:ext>
            </p:extLst>
          </p:nvPr>
        </p:nvGraphicFramePr>
        <p:xfrm>
          <a:off x="521285" y="288759"/>
          <a:ext cx="10515600" cy="557062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A4B4D9B1-525A-923A-79D1-0CB5F3244326}"/>
              </a:ext>
            </a:extLst>
          </p:cNvPr>
          <p:cNvSpPr txBox="1"/>
          <p:nvPr/>
        </p:nvSpPr>
        <p:spPr>
          <a:xfrm>
            <a:off x="409074" y="5859379"/>
            <a:ext cx="11261641" cy="369332"/>
          </a:xfrm>
          <a:prstGeom prst="rect">
            <a:avLst/>
          </a:prstGeom>
          <a:noFill/>
        </p:spPr>
        <p:txBody>
          <a:bodyPr wrap="square" rtlCol="0">
            <a:spAutoFit/>
          </a:bodyPr>
          <a:lstStyle/>
          <a:p>
            <a:r>
              <a:rPr lang="en-US" b="1" dirty="0">
                <a:solidFill>
                  <a:srgbClr val="0070C0"/>
                </a:solidFill>
              </a:rPr>
              <a:t>All Leaves Percent by Gender: Female 62.97%, Male 34.21%, Choose not to Answer 2.62%, Non-Binary .19%</a:t>
            </a:r>
          </a:p>
        </p:txBody>
      </p:sp>
    </p:spTree>
    <p:extLst>
      <p:ext uri="{BB962C8B-B14F-4D97-AF65-F5344CB8AC3E}">
        <p14:creationId xmlns:p14="http://schemas.microsoft.com/office/powerpoint/2010/main" val="2068123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34AB1A2-E53A-11F1-3D96-4E7C17B2C766}"/>
              </a:ext>
            </a:extLst>
          </p:cNvPr>
          <p:cNvSpPr>
            <a:spLocks noGrp="1"/>
          </p:cNvSpPr>
          <p:nvPr>
            <p:ph type="sldNum" sz="quarter" idx="12"/>
          </p:nvPr>
        </p:nvSpPr>
        <p:spPr/>
        <p:txBody>
          <a:bodyPr/>
          <a:lstStyle/>
          <a:p>
            <a:fld id="{37A42165-AE5A-4B04-9E88-179BE69617B5}" type="slidenum">
              <a:rPr lang="en-US" smtClean="0"/>
              <a:pPr/>
              <a:t>6</a:t>
            </a:fld>
            <a:endParaRPr lang="en-US"/>
          </a:p>
        </p:txBody>
      </p:sp>
      <p:sp>
        <p:nvSpPr>
          <p:cNvPr id="10" name="Title 9">
            <a:extLst>
              <a:ext uri="{FF2B5EF4-FFF2-40B4-BE49-F238E27FC236}">
                <a16:creationId xmlns:a16="http://schemas.microsoft.com/office/drawing/2014/main" id="{6860AD1C-0F7A-A1F0-B43B-7CE03CEBDAF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sz="2000" dirty="0"/>
              <a:t>June-May 2025-2026 Actual Claims Filed Plus Bonding as a 2</a:t>
            </a:r>
            <a:r>
              <a:rPr lang="en-US" sz="2000" baseline="30000" dirty="0"/>
              <a:t>nd</a:t>
            </a:r>
            <a:r>
              <a:rPr lang="en-US" sz="2000" dirty="0"/>
              <a:t> Claim Reason</a:t>
            </a:r>
          </a:p>
        </p:txBody>
      </p:sp>
      <p:graphicFrame>
        <p:nvGraphicFramePr>
          <p:cNvPr id="4" name="Chart 3" descr="This slide highlights the reporting impact of customer service improvements made in streamlining Pregnancy and Bonding Cases into one case. &#10;The stacked bar chart shows actual cases filed in blue and the associated Bonding segment of pregnancy cases filed are shown in Orange. The most recent 4 quarters of case data shows Jun-Aug 2025, 27,452 Actual cases plus 3,308 Bonding segment cases, Sept-Nov 2025, 27,504 Actual cases, 3,034 Bonding segment cases,  Dec 25-Feb 26 Actual cases 27,355, Bonding segment cases 3,141 and Mar-May 2026, 30,399 actual cases and 2,460 Bonding segment cases. &#10;The reporting of these incremental bonding cases more accurately demonstrate program growth and represent a 10.60% increase in cases filed in the 12-month period ended May 31, 2026. &#10;Counting the Bonding Segment of Pregnancy cases as separate cases provides a level playing field to compare year over year claim statistics and when comparing the CT Paid Leave program to other State Paid Leave Programs that count these cases separately. &#10;">
            <a:extLst>
              <a:ext uri="{FF2B5EF4-FFF2-40B4-BE49-F238E27FC236}">
                <a16:creationId xmlns:a16="http://schemas.microsoft.com/office/drawing/2014/main" id="{6D549EBF-7745-8C8D-0E5B-67E66100D6A8}"/>
              </a:ext>
            </a:extLst>
          </p:cNvPr>
          <p:cNvGraphicFramePr>
            <a:graphicFrameLocks/>
          </p:cNvGraphicFramePr>
          <p:nvPr>
            <p:extLst>
              <p:ext uri="{D42A27DB-BD31-4B8C-83A1-F6EECF244321}">
                <p14:modId xmlns:p14="http://schemas.microsoft.com/office/powerpoint/2010/main" val="1350080831"/>
              </p:ext>
            </p:extLst>
          </p:nvPr>
        </p:nvGraphicFramePr>
        <p:xfrm>
          <a:off x="767552" y="211138"/>
          <a:ext cx="10957030" cy="567213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0EFD7503-6DBB-CA80-D01D-01EE37A7095B}"/>
              </a:ext>
            </a:extLst>
          </p:cNvPr>
          <p:cNvSpPr txBox="1">
            <a:spLocks/>
          </p:cNvSpPr>
          <p:nvPr/>
        </p:nvSpPr>
        <p:spPr>
          <a:xfrm>
            <a:off x="914073" y="5883275"/>
            <a:ext cx="106639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55B7"/>
                </a:solidFill>
                <a:effectLst/>
                <a:uLnTx/>
                <a:uFillTx/>
                <a:latin typeface="+mn-lt"/>
                <a:ea typeface="+mn-ea"/>
                <a:cs typeface="+mn-cs"/>
              </a:rPr>
              <a:t>March-Feb 2025-2026  Claims Filed 112,710 - Bonding Segment  11,943 - Total Claims Filed 124,653 </a:t>
            </a:r>
          </a:p>
        </p:txBody>
      </p:sp>
      <p:sp>
        <p:nvSpPr>
          <p:cNvPr id="7" name="TextBox 6">
            <a:extLst>
              <a:ext uri="{FF2B5EF4-FFF2-40B4-BE49-F238E27FC236}">
                <a16:creationId xmlns:a16="http://schemas.microsoft.com/office/drawing/2014/main" id="{2CCCF28C-4E66-277E-8097-FC600EA26A29}"/>
              </a:ext>
              <a:ext uri="{C183D7F6-B498-43B3-948B-1728B52AA6E4}">
                <adec:decorative xmlns:adec="http://schemas.microsoft.com/office/drawing/2017/decorative" val="1"/>
              </a:ext>
            </a:extLst>
          </p:cNvPr>
          <p:cNvSpPr txBox="1"/>
          <p:nvPr/>
        </p:nvSpPr>
        <p:spPr>
          <a:xfrm>
            <a:off x="4812632" y="1600200"/>
            <a:ext cx="733926" cy="553998"/>
          </a:xfrm>
          <a:prstGeom prst="rect">
            <a:avLst/>
          </a:prstGeom>
          <a:noFill/>
        </p:spPr>
        <p:txBody>
          <a:bodyPr wrap="square" rtlCol="0">
            <a:spAutoFit/>
          </a:bodyPr>
          <a:lstStyle/>
          <a:p>
            <a:r>
              <a:rPr lang="en-US" sz="1200" b="1" dirty="0">
                <a:solidFill>
                  <a:schemeClr val="bg2">
                    <a:lumMod val="10000"/>
                  </a:schemeClr>
                </a:solidFill>
              </a:rPr>
              <a:t>30,538</a:t>
            </a:r>
          </a:p>
          <a:p>
            <a:endParaRPr lang="en-US" dirty="0">
              <a:solidFill>
                <a:srgbClr val="002060"/>
              </a:solidFill>
            </a:endParaRPr>
          </a:p>
        </p:txBody>
      </p:sp>
      <p:sp>
        <p:nvSpPr>
          <p:cNvPr id="11" name="TextBox 10">
            <a:extLst>
              <a:ext uri="{FF2B5EF4-FFF2-40B4-BE49-F238E27FC236}">
                <a16:creationId xmlns:a16="http://schemas.microsoft.com/office/drawing/2014/main" id="{18AB8B46-F93D-3B65-C33C-ED93CADDC7D3}"/>
              </a:ext>
              <a:ext uri="{C183D7F6-B498-43B3-948B-1728B52AA6E4}">
                <adec:decorative xmlns:adec="http://schemas.microsoft.com/office/drawing/2017/decorative" val="1"/>
              </a:ext>
            </a:extLst>
          </p:cNvPr>
          <p:cNvSpPr txBox="1"/>
          <p:nvPr/>
        </p:nvSpPr>
        <p:spPr>
          <a:xfrm>
            <a:off x="2225842" y="2154198"/>
            <a:ext cx="974558" cy="261610"/>
          </a:xfrm>
          <a:prstGeom prst="rect">
            <a:avLst/>
          </a:prstGeom>
          <a:noFill/>
        </p:spPr>
        <p:txBody>
          <a:bodyPr wrap="square" rtlCol="0">
            <a:spAutoFit/>
          </a:bodyPr>
          <a:lstStyle/>
          <a:p>
            <a:r>
              <a:rPr lang="en-US" sz="1100" b="1" dirty="0">
                <a:solidFill>
                  <a:schemeClr val="bg2">
                    <a:lumMod val="10000"/>
                  </a:schemeClr>
                </a:solidFill>
                <a:latin typeface="Arial Black" panose="020B0A04020102020204" pitchFamily="34" charset="0"/>
              </a:rPr>
              <a:t>12.05%</a:t>
            </a:r>
            <a:endParaRPr lang="en-US" b="1" dirty="0"/>
          </a:p>
        </p:txBody>
      </p:sp>
    </p:spTree>
    <p:extLst>
      <p:ext uri="{BB962C8B-B14F-4D97-AF65-F5344CB8AC3E}">
        <p14:creationId xmlns:p14="http://schemas.microsoft.com/office/powerpoint/2010/main" val="2616565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F0F02-921E-CF12-E35D-F7FFA642B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4E4ACD-429D-FAF9-899E-ED5875F10FAC}"/>
              </a:ext>
            </a:extLst>
          </p:cNvPr>
          <p:cNvSpPr>
            <a:spLocks noGrp="1"/>
          </p:cNvSpPr>
          <p:nvPr>
            <p:ph type="title"/>
          </p:nvPr>
        </p:nvSpPr>
        <p:spPr>
          <a:xfrm>
            <a:off x="2559368" y="392668"/>
            <a:ext cx="8020028" cy="650353"/>
          </a:xfrm>
        </p:spPr>
        <p:txBody>
          <a:bodyPr>
            <a:normAutofit/>
          </a:bodyPr>
          <a:lstStyle/>
          <a:p>
            <a:r>
              <a:rPr lang="en-US" dirty="0"/>
              <a:t>Adjudicated Claims Status</a:t>
            </a:r>
          </a:p>
        </p:txBody>
      </p:sp>
      <p:sp>
        <p:nvSpPr>
          <p:cNvPr id="7" name="TextBox 6">
            <a:extLst>
              <a:ext uri="{FF2B5EF4-FFF2-40B4-BE49-F238E27FC236}">
                <a16:creationId xmlns:a16="http://schemas.microsoft.com/office/drawing/2014/main" id="{DFF6DFF2-A96B-FF12-31C2-22BCBFB3CADE}"/>
              </a:ext>
            </a:extLst>
          </p:cNvPr>
          <p:cNvSpPr txBox="1"/>
          <p:nvPr/>
        </p:nvSpPr>
        <p:spPr>
          <a:xfrm>
            <a:off x="550607" y="6096000"/>
            <a:ext cx="23302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lumMod val="95000"/>
                  </a:srgbClr>
                </a:solidFill>
                <a:effectLst/>
                <a:uLnTx/>
                <a:uFillTx/>
                <a:latin typeface="Corbel" panose="020B0503020204020204"/>
                <a:ea typeface="+mn-ea"/>
                <a:cs typeface="+mn-cs"/>
              </a:rPr>
              <a:t>As of 5/31/2026</a:t>
            </a:r>
          </a:p>
        </p:txBody>
      </p:sp>
      <p:sp>
        <p:nvSpPr>
          <p:cNvPr id="4" name="Arrow: Up 3" descr="This slide shows Adjudicated claim status. 2024 approved claims 73,038, 78.04%, denied claims 21.96%. 2025 approved claims 75,317, 78.61% a .57% increase in approval rate. When adding the bonding segment of pregnancy cases approved claims rise to 86,950 and the approval rate rises an additional 2.31% to 80.92%. The denial rate drops to 19.08%  The most recent six month claims adjudication trend from Dec 2025 thru May 2026 shows 36,434, 78.03% approved claims and  10,261, 21.97% denied claims. When including the bonding segment of pregnancy cases approved claims rise to 42,035, and the approval rate rises to 80.38%">
            <a:extLst>
              <a:ext uri="{FF2B5EF4-FFF2-40B4-BE49-F238E27FC236}">
                <a16:creationId xmlns:a16="http://schemas.microsoft.com/office/drawing/2014/main" id="{10C8AABF-BD75-9715-1F51-ED0B9035D149}"/>
              </a:ext>
            </a:extLst>
          </p:cNvPr>
          <p:cNvSpPr/>
          <p:nvPr/>
        </p:nvSpPr>
        <p:spPr>
          <a:xfrm>
            <a:off x="11201416" y="1851685"/>
            <a:ext cx="205509" cy="292099"/>
          </a:xfrm>
          <a:prstGeom prst="up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1" name="TextBox 10">
            <a:extLst>
              <a:ext uri="{FF2B5EF4-FFF2-40B4-BE49-F238E27FC236}">
                <a16:creationId xmlns:a16="http://schemas.microsoft.com/office/drawing/2014/main" id="{BF88FC95-C1E8-A720-B73C-520724B59AA0}"/>
              </a:ext>
              <a:ext uri="{C183D7F6-B498-43B3-948B-1728B52AA6E4}">
                <adec:decorative xmlns:adec="http://schemas.microsoft.com/office/drawing/2017/decorative" val="1"/>
              </a:ext>
            </a:extLst>
          </p:cNvPr>
          <p:cNvSpPr txBox="1"/>
          <p:nvPr/>
        </p:nvSpPr>
        <p:spPr>
          <a:xfrm>
            <a:off x="338967" y="1285892"/>
            <a:ext cx="6372081" cy="2339102"/>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rPr>
              <a:t>Calendar Year Over Year Adjudicated Claims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1600" b="0" i="0" u="none" strike="noStrike" kern="1200" cap="none" spc="0" normalizeH="0" baseline="0" noProof="0" dirty="0">
                <a:ln>
                  <a:noFill/>
                </a:ln>
                <a:solidFill>
                  <a:srgbClr val="000000"/>
                </a:solidFill>
                <a:effectLst/>
                <a:uLnTx/>
                <a:uFillTx/>
                <a:latin typeface="Corbel" panose="020B0503020204020204"/>
                <a:ea typeface="+mn-ea"/>
                <a:cs typeface="+mn-cs"/>
              </a:rPr>
              <a:t>	               	            	                2024	                   2025	     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Approved   73,038      78.04%	      75,317     78.61%        .57%</a:t>
            </a:r>
            <a:r>
              <a:rPr kumimoji="0" lang="en-US" sz="1800" b="0" i="0" u="none" strike="noStrike" kern="1200" cap="none" spc="0" normalizeH="0" baseline="0" noProof="0" dirty="0">
                <a:ln>
                  <a:noFill/>
                </a:ln>
                <a:solidFill>
                  <a:srgbClr val="000000"/>
                </a:solidFill>
                <a:effectLst/>
                <a:highlight>
                  <a:srgbClr val="FFFF00"/>
                </a:highlight>
                <a:uLnTx/>
                <a:uFillTx/>
                <a:latin typeface="Corbel" panose="020B0503020204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highlight>
                <a:srgbClr val="FFFF00"/>
              </a:highligh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Denied        20,553      21.96%	     20,500	  21.39%         .57%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sp>
        <p:nvSpPr>
          <p:cNvPr id="12" name="Arrow: Up 11">
            <a:extLst>
              <a:ext uri="{FF2B5EF4-FFF2-40B4-BE49-F238E27FC236}">
                <a16:creationId xmlns:a16="http://schemas.microsoft.com/office/drawing/2014/main" id="{9D749D8A-8C7E-9567-89F1-F1B62D7EDB1A}"/>
              </a:ext>
              <a:ext uri="{C183D7F6-B498-43B3-948B-1728B52AA6E4}">
                <adec:decorative xmlns:adec="http://schemas.microsoft.com/office/drawing/2017/decorative" val="1"/>
              </a:ext>
            </a:extLst>
          </p:cNvPr>
          <p:cNvSpPr/>
          <p:nvPr/>
        </p:nvSpPr>
        <p:spPr>
          <a:xfrm>
            <a:off x="5935264" y="2458613"/>
            <a:ext cx="136186" cy="23986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 name="Arrow: Down 12">
            <a:extLst>
              <a:ext uri="{FF2B5EF4-FFF2-40B4-BE49-F238E27FC236}">
                <a16:creationId xmlns:a16="http://schemas.microsoft.com/office/drawing/2014/main" id="{156EEC1F-5C00-8CB4-F5C3-4347123F7A5A}"/>
              </a:ext>
              <a:ext uri="{C183D7F6-B498-43B3-948B-1728B52AA6E4}">
                <adec:decorative xmlns:adec="http://schemas.microsoft.com/office/drawing/2017/decorative" val="1"/>
              </a:ext>
            </a:extLst>
          </p:cNvPr>
          <p:cNvSpPr/>
          <p:nvPr/>
        </p:nvSpPr>
        <p:spPr>
          <a:xfrm>
            <a:off x="5927157" y="3058348"/>
            <a:ext cx="136186" cy="2398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4" name="TextBox 13">
            <a:extLst>
              <a:ext uri="{FF2B5EF4-FFF2-40B4-BE49-F238E27FC236}">
                <a16:creationId xmlns:a16="http://schemas.microsoft.com/office/drawing/2014/main" id="{2E37D1E2-0D69-C8B2-1F06-7375497C5BAF}"/>
              </a:ext>
              <a:ext uri="{C183D7F6-B498-43B3-948B-1728B52AA6E4}">
                <adec:decorative xmlns:adec="http://schemas.microsoft.com/office/drawing/2017/decorative" val="1"/>
              </a:ext>
            </a:extLst>
          </p:cNvPr>
          <p:cNvSpPr txBox="1"/>
          <p:nvPr/>
        </p:nvSpPr>
        <p:spPr>
          <a:xfrm>
            <a:off x="6936360" y="1292602"/>
            <a:ext cx="4916673" cy="2369880"/>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rPr>
              <a:t>Calendar Year 2025 Adjudication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rPr>
              <a:t>Including Bonding Segment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	                 2025	          </a:t>
            </a:r>
            <a:r>
              <a:rPr kumimoji="0" lang="en-US" sz="1400" b="0" i="0" u="none" strike="noStrike" kern="1200" cap="none" spc="0" normalizeH="0" baseline="0" noProof="0" dirty="0">
                <a:ln>
                  <a:noFill/>
                </a:ln>
                <a:solidFill>
                  <a:srgbClr val="000000"/>
                </a:solidFill>
                <a:effectLst/>
                <a:uLnTx/>
                <a:uFillTx/>
                <a:latin typeface="Corbel" panose="020B0503020204020204"/>
                <a:ea typeface="+mn-ea"/>
                <a:cs typeface="+mn-cs"/>
              </a:rPr>
              <a:t>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Approved      86,950      80.92%        2.88%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highlight>
                <a:srgbClr val="FFFF00"/>
              </a:highligh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Denied	      20,500      19.08%        2.88%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orbel" panose="020B0503020204020204"/>
                <a:ea typeface="+mn-ea"/>
                <a:cs typeface="+mn-cs"/>
              </a:rPr>
              <a:t>* Cumulative change from Cal YR 2024 Approval/Denial rates </a:t>
            </a:r>
          </a:p>
        </p:txBody>
      </p:sp>
      <p:sp>
        <p:nvSpPr>
          <p:cNvPr id="15" name="Arrow: Up 14">
            <a:extLst>
              <a:ext uri="{FF2B5EF4-FFF2-40B4-BE49-F238E27FC236}">
                <a16:creationId xmlns:a16="http://schemas.microsoft.com/office/drawing/2014/main" id="{323C4AA7-38D7-6249-B3CE-7B6C9A142385}"/>
              </a:ext>
              <a:ext uri="{C183D7F6-B498-43B3-948B-1728B52AA6E4}">
                <adec:decorative xmlns:adec="http://schemas.microsoft.com/office/drawing/2017/decorative" val="1"/>
              </a:ext>
            </a:extLst>
          </p:cNvPr>
          <p:cNvSpPr/>
          <p:nvPr/>
        </p:nvSpPr>
        <p:spPr>
          <a:xfrm>
            <a:off x="11060455" y="2459334"/>
            <a:ext cx="136186" cy="23914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6" name="Arrow: Down 15">
            <a:extLst>
              <a:ext uri="{FF2B5EF4-FFF2-40B4-BE49-F238E27FC236}">
                <a16:creationId xmlns:a16="http://schemas.microsoft.com/office/drawing/2014/main" id="{F6DDF481-9FBF-50C8-1C04-6B19B1FEC9F2}"/>
              </a:ext>
              <a:ext uri="{C183D7F6-B498-43B3-948B-1728B52AA6E4}">
                <adec:decorative xmlns:adec="http://schemas.microsoft.com/office/drawing/2017/decorative" val="1"/>
              </a:ext>
            </a:extLst>
          </p:cNvPr>
          <p:cNvSpPr/>
          <p:nvPr/>
        </p:nvSpPr>
        <p:spPr>
          <a:xfrm>
            <a:off x="11068098" y="3001201"/>
            <a:ext cx="136186" cy="24334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7" name="TextBox 16">
            <a:extLst>
              <a:ext uri="{FF2B5EF4-FFF2-40B4-BE49-F238E27FC236}">
                <a16:creationId xmlns:a16="http://schemas.microsoft.com/office/drawing/2014/main" id="{FBA66909-10BC-B5B2-F04F-B30B943EAA76}"/>
              </a:ext>
              <a:ext uri="{C183D7F6-B498-43B3-948B-1728B52AA6E4}">
                <adec:decorative xmlns:adec="http://schemas.microsoft.com/office/drawing/2017/decorative" val="1"/>
              </a:ext>
            </a:extLst>
          </p:cNvPr>
          <p:cNvSpPr txBox="1"/>
          <p:nvPr/>
        </p:nvSpPr>
        <p:spPr>
          <a:xfrm>
            <a:off x="2314117" y="4115070"/>
            <a:ext cx="7952873" cy="184665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rbel" panose="020B0503020204020204"/>
                <a:ea typeface="+mn-ea"/>
                <a:cs typeface="+mn-cs"/>
              </a:rPr>
              <a:t>Six Month Claims Adjudication Trend</a:t>
            </a:r>
            <a:endParaRPr kumimoji="0" lang="en-US" sz="1600" b="1"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1600" b="1" i="0" u="none" strike="noStrike" kern="1200" cap="none" spc="0" normalizeH="0" baseline="0" noProof="0" dirty="0">
                <a:ln>
                  <a:noFill/>
                </a:ln>
                <a:solidFill>
                  <a:srgbClr val="000000"/>
                </a:solidFill>
                <a:effectLst/>
                <a:uLnTx/>
                <a:uFillTx/>
                <a:latin typeface="Corbel" panose="020B0503020204020204"/>
                <a:ea typeface="+mn-ea"/>
                <a:cs typeface="+mn-cs"/>
              </a:rPr>
              <a:t>Actual</a:t>
            </a:r>
            <a:r>
              <a:rPr kumimoji="0" lang="en-US" sz="16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1600" b="1" i="0" u="none" strike="noStrike" kern="1200" cap="none" spc="0" normalizeH="0" baseline="0" noProof="0" dirty="0">
                <a:ln>
                  <a:noFill/>
                </a:ln>
                <a:solidFill>
                  <a:srgbClr val="000000"/>
                </a:solidFill>
                <a:effectLst/>
                <a:uLnTx/>
                <a:uFillTx/>
                <a:latin typeface="Corbel" panose="020B0503020204020204"/>
                <a:ea typeface="+mn-ea"/>
                <a:cs typeface="+mn-cs"/>
              </a:rPr>
              <a:t>Including Bonding Segment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1400" b="0" i="0" u="none" strike="noStrike" kern="1200" cap="none" spc="0" normalizeH="0" baseline="0" noProof="0" dirty="0">
                <a:ln>
                  <a:noFill/>
                </a:ln>
                <a:solidFill>
                  <a:srgbClr val="000000"/>
                </a:solidFill>
                <a:effectLst/>
                <a:uLnTx/>
                <a:uFillTx/>
                <a:latin typeface="Corbel" panose="020B0503020204020204"/>
                <a:ea typeface="+mn-ea"/>
                <a:cs typeface="+mn-cs"/>
              </a:rPr>
              <a:t>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Approved    36,434	   78.03%		     42,035	            80.38%      2.35%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highlight>
                <a:srgbClr val="FFFF00"/>
              </a:highligh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rbel" panose="020B0503020204020204"/>
                <a:ea typeface="+mn-ea"/>
                <a:cs typeface="+mn-cs"/>
              </a:rPr>
              <a:t>Denied	    10,261     21.97%		     10,261	             19.62%     2.35%</a:t>
            </a:r>
          </a:p>
        </p:txBody>
      </p:sp>
      <p:sp>
        <p:nvSpPr>
          <p:cNvPr id="18" name="Arrow: Up 17">
            <a:extLst>
              <a:ext uri="{FF2B5EF4-FFF2-40B4-BE49-F238E27FC236}">
                <a16:creationId xmlns:a16="http://schemas.microsoft.com/office/drawing/2014/main" id="{0D203362-900C-B8DC-9043-9E8D66B20B3F}"/>
              </a:ext>
              <a:ext uri="{C183D7F6-B498-43B3-948B-1728B52AA6E4}">
                <adec:decorative xmlns:adec="http://schemas.microsoft.com/office/drawing/2017/decorative" val="1"/>
              </a:ext>
            </a:extLst>
          </p:cNvPr>
          <p:cNvSpPr/>
          <p:nvPr/>
        </p:nvSpPr>
        <p:spPr>
          <a:xfrm>
            <a:off x="9160834" y="5060121"/>
            <a:ext cx="136186" cy="28766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9" name="Arrow: Down 18">
            <a:extLst>
              <a:ext uri="{FF2B5EF4-FFF2-40B4-BE49-F238E27FC236}">
                <a16:creationId xmlns:a16="http://schemas.microsoft.com/office/drawing/2014/main" id="{65A6421C-427B-A119-BADA-4C02C6A546A4}"/>
              </a:ext>
              <a:ext uri="{C183D7F6-B498-43B3-948B-1728B52AA6E4}">
                <adec:decorative xmlns:adec="http://schemas.microsoft.com/office/drawing/2017/decorative" val="1"/>
              </a:ext>
            </a:extLst>
          </p:cNvPr>
          <p:cNvSpPr/>
          <p:nvPr/>
        </p:nvSpPr>
        <p:spPr>
          <a:xfrm>
            <a:off x="9160834" y="5597367"/>
            <a:ext cx="136186" cy="28766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375378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2953F-9CF3-4577-F8ED-8CE054E90B48}"/>
              </a:ext>
            </a:extLst>
          </p:cNvPr>
          <p:cNvSpPr>
            <a:spLocks noGrp="1"/>
          </p:cNvSpPr>
          <p:nvPr>
            <p:ph type="title" idx="4294967295"/>
          </p:nvPr>
        </p:nvSpPr>
        <p:spPr>
          <a:xfrm>
            <a:off x="431530" y="-986288"/>
            <a:ext cx="11328935" cy="751406"/>
          </a:xfrm>
        </p:spPr>
        <p:txBody>
          <a:bodyPr>
            <a:normAutofit/>
          </a:bodyPr>
          <a:lstStyle/>
          <a:p>
            <a:r>
              <a:rPr lang="en-US" sz="1600" dirty="0"/>
              <a:t>Race and Ethnicity Data</a:t>
            </a:r>
          </a:p>
        </p:txBody>
      </p:sp>
      <p:graphicFrame>
        <p:nvGraphicFramePr>
          <p:cNvPr id="3" name="Table 2" descr="The two tables presented include Race and Ethnicity data that was collected on an opt in basis beginning in August of 2023. The data reported are cumulative statistics from August 2023 through May 2026. The opt in response rate for both Race and Ethnicity has remained consistent at 34% and 33%, respectively. There were 99,485 race responses and 96,871 ethnicity responses. Approval rates at 80.57% and denial rates at 19.43% are relatively consistent with overall program rates although there are a couple of categories that have lower approval rates. To the extent those differences are not skewed by low response rates, additional outreach efforts by the Community Education Coordinators may help to improve some approval percentages. The outreach efforts being made through the Community Education Coordinators is focused on underserved communities.">
            <a:extLst>
              <a:ext uri="{FF2B5EF4-FFF2-40B4-BE49-F238E27FC236}">
                <a16:creationId xmlns:a16="http://schemas.microsoft.com/office/drawing/2014/main" id="{7673338F-FCE4-2383-2934-0CD6344E83B2}"/>
              </a:ext>
            </a:extLst>
          </p:cNvPr>
          <p:cNvGraphicFramePr>
            <a:graphicFrameLocks noGrp="1"/>
          </p:cNvGraphicFramePr>
          <p:nvPr>
            <p:extLst>
              <p:ext uri="{D42A27DB-BD31-4B8C-83A1-F6EECF244321}">
                <p14:modId xmlns:p14="http://schemas.microsoft.com/office/powerpoint/2010/main" val="2112985445"/>
              </p:ext>
            </p:extLst>
          </p:nvPr>
        </p:nvGraphicFramePr>
        <p:xfrm>
          <a:off x="1473198" y="1118161"/>
          <a:ext cx="9588501" cy="2794080"/>
        </p:xfrm>
        <a:graphic>
          <a:graphicData uri="http://schemas.openxmlformats.org/drawingml/2006/table">
            <a:tbl>
              <a:tblPr firstRow="1"/>
              <a:tblGrid>
                <a:gridCol w="3819595">
                  <a:extLst>
                    <a:ext uri="{9D8B030D-6E8A-4147-A177-3AD203B41FA5}">
                      <a16:colId xmlns:a16="http://schemas.microsoft.com/office/drawing/2014/main" val="201971808"/>
                    </a:ext>
                  </a:extLst>
                </a:gridCol>
                <a:gridCol w="1330273">
                  <a:extLst>
                    <a:ext uri="{9D8B030D-6E8A-4147-A177-3AD203B41FA5}">
                      <a16:colId xmlns:a16="http://schemas.microsoft.com/office/drawing/2014/main" val="3712903277"/>
                    </a:ext>
                  </a:extLst>
                </a:gridCol>
                <a:gridCol w="1975652">
                  <a:extLst>
                    <a:ext uri="{9D8B030D-6E8A-4147-A177-3AD203B41FA5}">
                      <a16:colId xmlns:a16="http://schemas.microsoft.com/office/drawing/2014/main" val="2293781961"/>
                    </a:ext>
                  </a:extLst>
                </a:gridCol>
                <a:gridCol w="1264418">
                  <a:extLst>
                    <a:ext uri="{9D8B030D-6E8A-4147-A177-3AD203B41FA5}">
                      <a16:colId xmlns:a16="http://schemas.microsoft.com/office/drawing/2014/main" val="4286311554"/>
                    </a:ext>
                  </a:extLst>
                </a:gridCol>
                <a:gridCol w="1198563">
                  <a:extLst>
                    <a:ext uri="{9D8B030D-6E8A-4147-A177-3AD203B41FA5}">
                      <a16:colId xmlns:a16="http://schemas.microsoft.com/office/drawing/2014/main" val="2309503126"/>
                    </a:ext>
                  </a:extLst>
                </a:gridCol>
              </a:tblGrid>
              <a:tr h="279408">
                <a:tc>
                  <a:txBody>
                    <a:bodyPr/>
                    <a:lstStyle/>
                    <a:p>
                      <a:pPr algn="ctr" fontAlgn="b">
                        <a:buNone/>
                      </a:pPr>
                      <a:r>
                        <a:rPr lang="en-US" sz="1600" b="1" i="0" u="none" strike="noStrike">
                          <a:solidFill>
                            <a:srgbClr val="FFFFFF"/>
                          </a:solidFill>
                          <a:effectLst/>
                          <a:latin typeface="Calibri" panose="020F0502020204030204" pitchFamily="34" charset="0"/>
                        </a:rPr>
                        <a:t>Race Statistics</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Responses</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Percent of Responses</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Approved %</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Denied %</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extLst>
                  <a:ext uri="{0D108BD9-81ED-4DB2-BD59-A6C34878D82A}">
                    <a16:rowId xmlns:a16="http://schemas.microsoft.com/office/drawing/2014/main" val="1515364107"/>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Response Rate</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34.18%</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buNone/>
                      </a:pPr>
                      <a:r>
                        <a:rPr lang="en-US" sz="1600" b="0" i="0" u="none" strike="noStrike">
                          <a:solidFill>
                            <a:srgbClr val="000000"/>
                          </a:solidFill>
                          <a:effectLst/>
                          <a:latin typeface="Calibri" panose="020F0502020204030204" pitchFamily="34" charset="0"/>
                        </a:rPr>
                        <a:t> </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buNone/>
                      </a:pPr>
                      <a:r>
                        <a:rPr lang="en-US" sz="1600" b="0" i="0" u="none" strike="noStrike">
                          <a:solidFill>
                            <a:srgbClr val="000000"/>
                          </a:solidFill>
                          <a:effectLst/>
                          <a:latin typeface="Calibri" panose="020F0502020204030204" pitchFamily="34" charset="0"/>
                        </a:rPr>
                        <a:t> </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buNone/>
                      </a:pPr>
                      <a:r>
                        <a:rPr lang="en-US" sz="1600" b="0" i="0" u="none" strike="noStrike">
                          <a:solidFill>
                            <a:srgbClr val="000000"/>
                          </a:solidFill>
                          <a:effectLst/>
                          <a:latin typeface="Calibri" panose="020F0502020204030204" pitchFamily="34" charset="0"/>
                        </a:rPr>
                        <a:t> </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1485073634"/>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American Indian or Alaska Native</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763</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0.77%</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73.87%</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26.13%</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926721619"/>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Asian</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5,520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5.28%</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82.63%</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17.37%</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2935424286"/>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Black or African American</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12,559</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12.62%</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75.18%</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24.82%</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217862068"/>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Native Hawaiian or Other Pacific Islander</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214</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0.22%</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67.50%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32.50%</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180055468"/>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White</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69,760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70.11%</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82.03%</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17.97%</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017045550"/>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Prefer not to answer</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8,218</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8.26%</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78.23%</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21.77%</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1655348383"/>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Other-Multiple Category Responses</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2,530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2.74%</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74.23%</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25.77%</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4016477476"/>
                  </a:ext>
                </a:extLst>
              </a:tr>
              <a:tr h="279408">
                <a:tc>
                  <a:txBody>
                    <a:bodyPr/>
                    <a:lstStyle/>
                    <a:p>
                      <a:pPr algn="l" fontAlgn="b">
                        <a:buNone/>
                      </a:pPr>
                      <a:r>
                        <a:rPr lang="en-US" sz="1600" b="0" i="0" u="none" strike="noStrike">
                          <a:solidFill>
                            <a:srgbClr val="000000"/>
                          </a:solidFill>
                          <a:effectLst/>
                          <a:latin typeface="Calibri" panose="020F0502020204030204" pitchFamily="34" charset="0"/>
                        </a:rPr>
                        <a:t>Number of Responses</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99,485</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100.00%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80.58%</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dirty="0">
                          <a:solidFill>
                            <a:srgbClr val="000000"/>
                          </a:solidFill>
                          <a:effectLst/>
                          <a:latin typeface="Calibri" panose="020F0502020204030204" pitchFamily="34" charset="0"/>
                        </a:rPr>
                        <a:t>19.42%</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17731562"/>
                  </a:ext>
                </a:extLst>
              </a:tr>
            </a:tbl>
          </a:graphicData>
        </a:graphic>
      </p:graphicFrame>
      <p:graphicFrame>
        <p:nvGraphicFramePr>
          <p:cNvPr id="4" name="Table 3">
            <a:extLst>
              <a:ext uri="{FF2B5EF4-FFF2-40B4-BE49-F238E27FC236}">
                <a16:creationId xmlns:a16="http://schemas.microsoft.com/office/drawing/2014/main" id="{20AC2825-3039-83AC-DF1A-C9E20E28252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9694758"/>
              </p:ext>
            </p:extLst>
          </p:nvPr>
        </p:nvGraphicFramePr>
        <p:xfrm>
          <a:off x="1473197" y="4061980"/>
          <a:ext cx="9588501" cy="1898981"/>
        </p:xfrm>
        <a:graphic>
          <a:graphicData uri="http://schemas.openxmlformats.org/drawingml/2006/table">
            <a:tbl>
              <a:tblPr/>
              <a:tblGrid>
                <a:gridCol w="3531249">
                  <a:extLst>
                    <a:ext uri="{9D8B030D-6E8A-4147-A177-3AD203B41FA5}">
                      <a16:colId xmlns:a16="http://schemas.microsoft.com/office/drawing/2014/main" val="4244197189"/>
                    </a:ext>
                  </a:extLst>
                </a:gridCol>
                <a:gridCol w="1237226">
                  <a:extLst>
                    <a:ext uri="{9D8B030D-6E8A-4147-A177-3AD203B41FA5}">
                      <a16:colId xmlns:a16="http://schemas.microsoft.com/office/drawing/2014/main" val="3449950072"/>
                    </a:ext>
                  </a:extLst>
                </a:gridCol>
                <a:gridCol w="2216696">
                  <a:extLst>
                    <a:ext uri="{9D8B030D-6E8A-4147-A177-3AD203B41FA5}">
                      <a16:colId xmlns:a16="http://schemas.microsoft.com/office/drawing/2014/main" val="3234242464"/>
                    </a:ext>
                  </a:extLst>
                </a:gridCol>
                <a:gridCol w="1301665">
                  <a:extLst>
                    <a:ext uri="{9D8B030D-6E8A-4147-A177-3AD203B41FA5}">
                      <a16:colId xmlns:a16="http://schemas.microsoft.com/office/drawing/2014/main" val="4223824443"/>
                    </a:ext>
                  </a:extLst>
                </a:gridCol>
                <a:gridCol w="1301665">
                  <a:extLst>
                    <a:ext uri="{9D8B030D-6E8A-4147-A177-3AD203B41FA5}">
                      <a16:colId xmlns:a16="http://schemas.microsoft.com/office/drawing/2014/main" val="97288524"/>
                    </a:ext>
                  </a:extLst>
                </a:gridCol>
              </a:tblGrid>
              <a:tr h="271283">
                <a:tc>
                  <a:txBody>
                    <a:bodyPr/>
                    <a:lstStyle/>
                    <a:p>
                      <a:pPr algn="ctr" fontAlgn="b">
                        <a:buNone/>
                      </a:pPr>
                      <a:r>
                        <a:rPr lang="en-US" sz="1600" b="1" i="0" u="none" strike="noStrike">
                          <a:solidFill>
                            <a:srgbClr val="FFFFFF"/>
                          </a:solidFill>
                          <a:effectLst/>
                          <a:latin typeface="Calibri" panose="020F0502020204030204" pitchFamily="34" charset="0"/>
                        </a:rPr>
                        <a:t>Ethnicity Statistics</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Responses</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Percent of Responses</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Approved %</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tc>
                  <a:txBody>
                    <a:bodyPr/>
                    <a:lstStyle/>
                    <a:p>
                      <a:pPr algn="ctr" fontAlgn="b">
                        <a:buNone/>
                      </a:pPr>
                      <a:r>
                        <a:rPr lang="en-US" sz="1600" b="1" i="0" u="none" strike="noStrike">
                          <a:solidFill>
                            <a:srgbClr val="FFFFFF"/>
                          </a:solidFill>
                          <a:effectLst/>
                          <a:latin typeface="Calibri" panose="020F0502020204030204" pitchFamily="34" charset="0"/>
                        </a:rPr>
                        <a:t>Denied %</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4D93D9"/>
                    </a:solidFill>
                  </a:tcPr>
                </a:tc>
                <a:extLst>
                  <a:ext uri="{0D108BD9-81ED-4DB2-BD59-A6C34878D82A}">
                    <a16:rowId xmlns:a16="http://schemas.microsoft.com/office/drawing/2014/main" val="3174551432"/>
                  </a:ext>
                </a:extLst>
              </a:tr>
              <a:tr h="271283">
                <a:tc>
                  <a:txBody>
                    <a:bodyPr/>
                    <a:lstStyle/>
                    <a:p>
                      <a:pPr algn="l" fontAlgn="b">
                        <a:buNone/>
                      </a:pPr>
                      <a:r>
                        <a:rPr lang="en-US" sz="1600" b="0" i="0" u="none" strike="noStrike">
                          <a:solidFill>
                            <a:srgbClr val="000000"/>
                          </a:solidFill>
                          <a:effectLst/>
                          <a:latin typeface="Calibri" panose="020F0502020204030204" pitchFamily="34" charset="0"/>
                        </a:rPr>
                        <a:t>Response Rate</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33.28%</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buNone/>
                      </a:pPr>
                      <a:r>
                        <a:rPr lang="en-US" sz="1600" b="0" i="0" u="none" strike="noStrike">
                          <a:solidFill>
                            <a:srgbClr val="000000"/>
                          </a:solidFill>
                          <a:effectLst/>
                          <a:latin typeface="Calibri" panose="020F0502020204030204" pitchFamily="34" charset="0"/>
                        </a:rPr>
                        <a:t> </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buNone/>
                      </a:pPr>
                      <a:r>
                        <a:rPr lang="en-US" sz="1600" b="0" i="0" u="none" strike="noStrike">
                          <a:solidFill>
                            <a:srgbClr val="000000"/>
                          </a:solidFill>
                          <a:effectLst/>
                          <a:latin typeface="Calibri" panose="020F0502020204030204" pitchFamily="34" charset="0"/>
                        </a:rPr>
                        <a:t> </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l" fontAlgn="b">
                        <a:buNone/>
                      </a:pPr>
                      <a:r>
                        <a:rPr lang="en-US" sz="1600" b="0" i="0" u="none" strike="noStrike">
                          <a:solidFill>
                            <a:srgbClr val="000000"/>
                          </a:solidFill>
                          <a:effectLst/>
                          <a:latin typeface="Calibri" panose="020F0502020204030204" pitchFamily="34" charset="0"/>
                        </a:rPr>
                        <a:t> </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72719719"/>
                  </a:ext>
                </a:extLst>
              </a:tr>
              <a:tr h="271283">
                <a:tc>
                  <a:txBody>
                    <a:bodyPr/>
                    <a:lstStyle/>
                    <a:p>
                      <a:pPr algn="l" fontAlgn="b">
                        <a:buNone/>
                      </a:pPr>
                      <a:r>
                        <a:rPr lang="en-US" sz="1600" b="0" i="0" u="none" strike="noStrike">
                          <a:solidFill>
                            <a:srgbClr val="000000"/>
                          </a:solidFill>
                          <a:effectLst/>
                          <a:latin typeface="Calibri" panose="020F0502020204030204" pitchFamily="34" charset="0"/>
                        </a:rPr>
                        <a:t>Hispanic or Latino</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18,740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19.35%</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77.01%</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22.99%</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4282638532"/>
                  </a:ext>
                </a:extLst>
              </a:tr>
              <a:tr h="271283">
                <a:tc>
                  <a:txBody>
                    <a:bodyPr/>
                    <a:lstStyle/>
                    <a:p>
                      <a:pPr algn="l" fontAlgn="b">
                        <a:buNone/>
                      </a:pPr>
                      <a:r>
                        <a:rPr lang="en-US" sz="1600" b="0" i="0" u="none" strike="noStrike">
                          <a:solidFill>
                            <a:srgbClr val="000000"/>
                          </a:solidFill>
                          <a:effectLst/>
                          <a:latin typeface="Calibri" panose="020F0502020204030204" pitchFamily="34" charset="0"/>
                        </a:rPr>
                        <a:t>Not Hispanic or Latino</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72,698</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75.05%</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81.50%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18.50%</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1020324037"/>
                  </a:ext>
                </a:extLst>
              </a:tr>
              <a:tr h="271283">
                <a:tc>
                  <a:txBody>
                    <a:bodyPr/>
                    <a:lstStyle/>
                    <a:p>
                      <a:pPr algn="l" fontAlgn="b">
                        <a:buNone/>
                      </a:pPr>
                      <a:r>
                        <a:rPr lang="en-US" sz="1600" b="0" i="0" u="none" strike="noStrike">
                          <a:solidFill>
                            <a:srgbClr val="000000"/>
                          </a:solidFill>
                          <a:effectLst/>
                          <a:latin typeface="Calibri" panose="020F0502020204030204" pitchFamily="34" charset="0"/>
                        </a:rPr>
                        <a:t>Prefer not to answer</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5,274</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5.44%</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80.30%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19.70%</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2681380318"/>
                  </a:ext>
                </a:extLst>
              </a:tr>
              <a:tr h="271283">
                <a:tc>
                  <a:txBody>
                    <a:bodyPr/>
                    <a:lstStyle/>
                    <a:p>
                      <a:pPr algn="l" fontAlgn="b">
                        <a:buNone/>
                      </a:pPr>
                      <a:r>
                        <a:rPr lang="en-US" sz="1600" b="0" i="0" u="none" strike="noStrike">
                          <a:solidFill>
                            <a:srgbClr val="000000"/>
                          </a:solidFill>
                          <a:effectLst/>
                          <a:latin typeface="Calibri" panose="020F0502020204030204" pitchFamily="34" charset="0"/>
                        </a:rPr>
                        <a:t>Other-Multiple Category Response</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149</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0.16%</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68.93%</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tc>
                  <a:txBody>
                    <a:bodyPr/>
                    <a:lstStyle/>
                    <a:p>
                      <a:pPr algn="r" fontAlgn="b">
                        <a:buNone/>
                      </a:pPr>
                      <a:r>
                        <a:rPr lang="en-US" sz="1600" b="0" i="0" u="none" strike="noStrike">
                          <a:solidFill>
                            <a:srgbClr val="000000"/>
                          </a:solidFill>
                          <a:effectLst/>
                          <a:latin typeface="Calibri" panose="020F0502020204030204" pitchFamily="34" charset="0"/>
                        </a:rPr>
                        <a:t>31.07%</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DAE9F8"/>
                    </a:solidFill>
                  </a:tcPr>
                </a:tc>
                <a:extLst>
                  <a:ext uri="{0D108BD9-81ED-4DB2-BD59-A6C34878D82A}">
                    <a16:rowId xmlns:a16="http://schemas.microsoft.com/office/drawing/2014/main" val="392823328"/>
                  </a:ext>
                </a:extLst>
              </a:tr>
              <a:tr h="271283">
                <a:tc>
                  <a:txBody>
                    <a:bodyPr/>
                    <a:lstStyle/>
                    <a:p>
                      <a:pPr algn="l" fontAlgn="b">
                        <a:buNone/>
                      </a:pPr>
                      <a:r>
                        <a:rPr lang="en-US" sz="1600" b="0" i="0" u="none" strike="noStrike">
                          <a:solidFill>
                            <a:srgbClr val="000000"/>
                          </a:solidFill>
                          <a:effectLst/>
                          <a:latin typeface="Calibri" panose="020F0502020204030204" pitchFamily="34" charset="0"/>
                        </a:rPr>
                        <a:t>Total Number of Responses</a:t>
                      </a:r>
                    </a:p>
                  </a:txBody>
                  <a:tcPr marL="7620" marR="7620" marT="762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96,871</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100.00%</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a:solidFill>
                            <a:srgbClr val="000000"/>
                          </a:solidFill>
                          <a:effectLst/>
                          <a:latin typeface="Calibri" panose="020F0502020204030204" pitchFamily="34" charset="0"/>
                        </a:rPr>
                        <a:t>80.56%</a:t>
                      </a:r>
                    </a:p>
                  </a:txBody>
                  <a:tcPr marL="7620" marR="7620" marT="7620" marB="0" anchor="b">
                    <a:lnL>
                      <a:noFill/>
                    </a:lnL>
                    <a:lnR>
                      <a:noFill/>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tc>
                  <a:txBody>
                    <a:bodyPr/>
                    <a:lstStyle/>
                    <a:p>
                      <a:pPr algn="r" fontAlgn="b">
                        <a:buNone/>
                      </a:pPr>
                      <a:r>
                        <a:rPr lang="en-US" sz="1600" b="0" i="0" u="none" strike="noStrike" dirty="0">
                          <a:solidFill>
                            <a:srgbClr val="000000"/>
                          </a:solidFill>
                          <a:effectLst/>
                          <a:latin typeface="Calibri" panose="020F0502020204030204" pitchFamily="34" charset="0"/>
                        </a:rPr>
                        <a:t>19.44%</a:t>
                      </a:r>
                    </a:p>
                  </a:txBody>
                  <a:tcPr marL="7620" marR="7620" marT="762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44B3E1"/>
                      </a:solidFill>
                      <a:prstDash val="solid"/>
                      <a:round/>
                      <a:headEnd type="none" w="med" len="med"/>
                      <a:tailEnd type="none" w="med" len="med"/>
                    </a:lnB>
                    <a:noFill/>
                  </a:tcPr>
                </a:tc>
                <a:extLst>
                  <a:ext uri="{0D108BD9-81ED-4DB2-BD59-A6C34878D82A}">
                    <a16:rowId xmlns:a16="http://schemas.microsoft.com/office/drawing/2014/main" val="1189235345"/>
                  </a:ext>
                </a:extLst>
              </a:tr>
            </a:tbl>
          </a:graphicData>
        </a:graphic>
      </p:graphicFrame>
      <p:sp>
        <p:nvSpPr>
          <p:cNvPr id="6" name="TextBox 5">
            <a:extLst>
              <a:ext uri="{FF2B5EF4-FFF2-40B4-BE49-F238E27FC236}">
                <a16:creationId xmlns:a16="http://schemas.microsoft.com/office/drawing/2014/main" id="{F3662238-2FA5-9E79-BDD3-E395BAFB3A47}"/>
              </a:ext>
              <a:ext uri="{C183D7F6-B498-43B3-948B-1728B52AA6E4}">
                <adec:decorative xmlns:adec="http://schemas.microsoft.com/office/drawing/2017/decorative" val="1"/>
              </a:ext>
            </a:extLst>
          </p:cNvPr>
          <p:cNvSpPr txBox="1"/>
          <p:nvPr/>
        </p:nvSpPr>
        <p:spPr>
          <a:xfrm>
            <a:off x="1416919" y="373819"/>
            <a:ext cx="935815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55B7"/>
                </a:solidFill>
                <a:effectLst/>
                <a:uLnTx/>
                <a:uFillTx/>
                <a:latin typeface="Corbel" panose="020B0503020204020204"/>
                <a:ea typeface="+mn-ea"/>
                <a:cs typeface="+mn-cs"/>
              </a:rPr>
              <a:t>Race and Ethnicity Data </a:t>
            </a:r>
            <a:r>
              <a:rPr kumimoji="0" lang="en-US" sz="2400" b="0" i="0" u="none" strike="noStrike" kern="1200" cap="none" spc="0" normalizeH="0" baseline="0" noProof="0" dirty="0">
                <a:ln>
                  <a:noFill/>
                </a:ln>
                <a:solidFill>
                  <a:srgbClr val="0055B7"/>
                </a:solidFill>
                <a:effectLst/>
                <a:uLnTx/>
                <a:uFillTx/>
                <a:latin typeface="Corbel" panose="020B0503020204020204"/>
                <a:ea typeface="+mn-ea"/>
                <a:cs typeface="+mn-cs"/>
              </a:rPr>
              <a:t>				              </a:t>
            </a:r>
            <a:r>
              <a:rPr kumimoji="0" lang="en-US" sz="2000" b="0" i="0" u="none" strike="noStrike" kern="1200" cap="none" spc="0" normalizeH="0" baseline="0" noProof="0" dirty="0">
                <a:ln>
                  <a:noFill/>
                </a:ln>
                <a:solidFill>
                  <a:srgbClr val="0055B7"/>
                </a:solidFill>
                <a:effectLst/>
                <a:uLnTx/>
                <a:uFillTx/>
                <a:latin typeface="Corbel" panose="020B0503020204020204"/>
                <a:ea typeface="+mn-ea"/>
                <a:cs typeface="+mn-cs"/>
              </a:rPr>
              <a:t>8/1/23-5/31/26</a:t>
            </a:r>
          </a:p>
        </p:txBody>
      </p:sp>
    </p:spTree>
    <p:extLst>
      <p:ext uri="{BB962C8B-B14F-4D97-AF65-F5344CB8AC3E}">
        <p14:creationId xmlns:p14="http://schemas.microsoft.com/office/powerpoint/2010/main" val="2324663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74A4AE-4D34-87E7-A433-9AFFD0AA7C3F}"/>
              </a:ext>
            </a:extLst>
          </p:cNvPr>
          <p:cNvSpPr>
            <a:spLocks noGrp="1"/>
          </p:cNvSpPr>
          <p:nvPr>
            <p:ph type="title" idx="4294967295"/>
          </p:nvPr>
        </p:nvSpPr>
        <p:spPr>
          <a:xfrm>
            <a:off x="324853" y="-751406"/>
            <a:ext cx="11328935" cy="751406"/>
          </a:xfrm>
        </p:spPr>
        <p:txBody>
          <a:bodyPr>
            <a:normAutofit/>
          </a:bodyPr>
          <a:lstStyle/>
          <a:p>
            <a:r>
              <a:rPr lang="en-US" sz="1600" dirty="0"/>
              <a:t>52 Week Trend Claim Payments</a:t>
            </a:r>
          </a:p>
        </p:txBody>
      </p:sp>
      <p:graphicFrame>
        <p:nvGraphicFramePr>
          <p:cNvPr id="2" name="Chart 1" descr="The weekly payments trendline graph from June 2025-May 2026  shows significant weekly payment growth to an average $9.92 Million Dollars paid per week over the last 26 weeks and $10.29 Million paid  per week over the last 13 weeks. The trend is being driven by three components. A year over year increase in claims filed of 9.60%, an increase in the approval rate of 2.88% and two increases in weekly benefit rates tied to minimum wage increases. These minimum wage increases compound to an 8.23% increase in weekly benefit rates. Some lower weekly payment data in December 2025 and early January 2026 reflect seasonality in claims filed we have consistently seen over the last four years in leaves filed in November and December. The payment volume variation was more pronounced with fewer business days in the week of Christmas, and the subsequent payment processing catch up the week after New Year. &#10;">
            <a:extLst>
              <a:ext uri="{FF2B5EF4-FFF2-40B4-BE49-F238E27FC236}">
                <a16:creationId xmlns:a16="http://schemas.microsoft.com/office/drawing/2014/main" id="{25ED9242-7E5F-8813-D849-DF3DA72D3E14}"/>
              </a:ext>
            </a:extLst>
          </p:cNvPr>
          <p:cNvGraphicFramePr>
            <a:graphicFrameLocks/>
          </p:cNvGraphicFramePr>
          <p:nvPr>
            <p:extLst>
              <p:ext uri="{D42A27DB-BD31-4B8C-83A1-F6EECF244321}">
                <p14:modId xmlns:p14="http://schemas.microsoft.com/office/powerpoint/2010/main" val="2020404051"/>
              </p:ext>
            </p:extLst>
          </p:nvPr>
        </p:nvGraphicFramePr>
        <p:xfrm>
          <a:off x="688258" y="0"/>
          <a:ext cx="10422194" cy="6096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CF0D2AA0-6E4F-64D5-F67D-2A3FFD31A5D7}"/>
              </a:ext>
            </a:extLst>
          </p:cNvPr>
          <p:cNvSpPr txBox="1"/>
          <p:nvPr/>
        </p:nvSpPr>
        <p:spPr>
          <a:xfrm>
            <a:off x="2365247" y="6096000"/>
            <a:ext cx="68064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orbel" panose="020B0503020204020204"/>
                <a:ea typeface="+mn-ea"/>
                <a:cs typeface="+mn-cs"/>
              </a:rPr>
              <a:t>Minimum wage increases of 4.46% on 1/1/25 and 3.61% on 1/1/26</a:t>
            </a:r>
          </a:p>
        </p:txBody>
      </p:sp>
    </p:spTree>
    <p:extLst>
      <p:ext uri="{BB962C8B-B14F-4D97-AF65-F5344CB8AC3E}">
        <p14:creationId xmlns:p14="http://schemas.microsoft.com/office/powerpoint/2010/main" val="2442722743"/>
      </p:ext>
    </p:extLst>
  </p:cSld>
  <p:clrMapOvr>
    <a:masterClrMapping/>
  </p:clrMapOvr>
</p:sld>
</file>

<file path=ppt/theme/theme1.xml><?xml version="1.0" encoding="utf-8"?>
<a:theme xmlns:a="http://schemas.openxmlformats.org/drawingml/2006/main" name="Office Theme">
  <a:themeElements>
    <a:clrScheme name="CTPL Theme">
      <a:dk1>
        <a:srgbClr val="0055B7"/>
      </a:dk1>
      <a:lt1>
        <a:sysClr val="window" lastClr="FFFFFF"/>
      </a:lt1>
      <a:dk2>
        <a:srgbClr val="002361"/>
      </a:dk2>
      <a:lt2>
        <a:srgbClr val="EAECEC"/>
      </a:lt2>
      <a:accent1>
        <a:srgbClr val="007FA5"/>
      </a:accent1>
      <a:accent2>
        <a:srgbClr val="5C6E28"/>
      </a:accent2>
      <a:accent3>
        <a:srgbClr val="862E76"/>
      </a:accent3>
      <a:accent4>
        <a:srgbClr val="CB2C44"/>
      </a:accent4>
      <a:accent5>
        <a:srgbClr val="B54700"/>
      </a:accent5>
      <a:accent6>
        <a:srgbClr val="383838"/>
      </a:accent6>
      <a:hlink>
        <a:srgbClr val="0563C1"/>
      </a:hlink>
      <a:folHlink>
        <a:srgbClr val="B13D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6" id="{168C7739-4C50-4335-ABFC-815E421F1328}" vid="{0A421BAE-82C8-425A-ADCE-65BA8A084811}"/>
    </a:ext>
  </a:extLst>
</a:theme>
</file>

<file path=ppt/theme/theme2.xml><?xml version="1.0" encoding="utf-8"?>
<a:theme xmlns:a="http://schemas.openxmlformats.org/drawingml/2006/main" name="1_Office Theme">
  <a:themeElements>
    <a:clrScheme name="Custom 10">
      <a:dk1>
        <a:srgbClr val="000000"/>
      </a:dk1>
      <a:lt1>
        <a:srgbClr val="FFFFFF"/>
      </a:lt1>
      <a:dk2>
        <a:srgbClr val="0055B7"/>
      </a:dk2>
      <a:lt2>
        <a:srgbClr val="EAECEC"/>
      </a:lt2>
      <a:accent1>
        <a:srgbClr val="002C73"/>
      </a:accent1>
      <a:accent2>
        <a:srgbClr val="007FA5"/>
      </a:accent2>
      <a:accent3>
        <a:srgbClr val="5B6E25"/>
      </a:accent3>
      <a:accent4>
        <a:srgbClr val="862E76"/>
      </a:accent4>
      <a:accent5>
        <a:srgbClr val="CB2C44"/>
      </a:accent5>
      <a:accent6>
        <a:srgbClr val="454645"/>
      </a:accent6>
      <a:hlink>
        <a:srgbClr val="0563C1"/>
      </a:hlink>
      <a:folHlink>
        <a:srgbClr val="00206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cessible CTPL">
      <a:dk1>
        <a:srgbClr val="0055B7"/>
      </a:dk1>
      <a:lt1>
        <a:sysClr val="window" lastClr="FFFFFF"/>
      </a:lt1>
      <a:dk2>
        <a:srgbClr val="0E2841"/>
      </a:dk2>
      <a:lt2>
        <a:srgbClr val="EAECEC"/>
      </a:lt2>
      <a:accent1>
        <a:srgbClr val="002C73"/>
      </a:accent1>
      <a:accent2>
        <a:srgbClr val="007FA5"/>
      </a:accent2>
      <a:accent3>
        <a:srgbClr val="5C6E28"/>
      </a:accent3>
      <a:accent4>
        <a:srgbClr val="862E76"/>
      </a:accent4>
      <a:accent5>
        <a:srgbClr val="CB2C44"/>
      </a:accent5>
      <a:accent6>
        <a:srgbClr val="B54700"/>
      </a:accent6>
      <a:hlink>
        <a:srgbClr val="0563C1"/>
      </a:hlink>
      <a:folHlink>
        <a:srgbClr val="B13D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10">
    <a:dk1>
      <a:srgbClr val="000000"/>
    </a:dk1>
    <a:lt1>
      <a:srgbClr val="FFFFFF"/>
    </a:lt1>
    <a:dk2>
      <a:srgbClr val="0055B7"/>
    </a:dk2>
    <a:lt2>
      <a:srgbClr val="EAECEC"/>
    </a:lt2>
    <a:accent1>
      <a:srgbClr val="002C73"/>
    </a:accent1>
    <a:accent2>
      <a:srgbClr val="007FA5"/>
    </a:accent2>
    <a:accent3>
      <a:srgbClr val="5B6E25"/>
    </a:accent3>
    <a:accent4>
      <a:srgbClr val="862E76"/>
    </a:accent4>
    <a:accent5>
      <a:srgbClr val="CB2C44"/>
    </a:accent5>
    <a:accent6>
      <a:srgbClr val="454645"/>
    </a:accent6>
    <a:hlink>
      <a:srgbClr val="0563C1"/>
    </a:hlink>
    <a:folHlink>
      <a:srgbClr val="00206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0B35581D803F4689AD55EC87723778" ma:contentTypeVersion="14" ma:contentTypeDescription="Create a new document." ma:contentTypeScope="" ma:versionID="ec264ed363616b5d3d90531674b1dedb">
  <xsd:schema xmlns:xsd="http://www.w3.org/2001/XMLSchema" xmlns:xs="http://www.w3.org/2001/XMLSchema" xmlns:p="http://schemas.microsoft.com/office/2006/metadata/properties" xmlns:ns2="a037f515-fcab-4f12-abbf-889414d4b76b" xmlns:ns3="82fba431-6624-40e1-863a-c53727c94296" targetNamespace="http://schemas.microsoft.com/office/2006/metadata/properties" ma:root="true" ma:fieldsID="e0b7bd463a10255551c107137f91c2ed" ns2:_="" ns3:_="">
    <xsd:import namespace="a037f515-fcab-4f12-abbf-889414d4b76b"/>
    <xsd:import namespace="82fba431-6624-40e1-863a-c53727c9429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37f515-fcab-4f12-abbf-889414d4b7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fba431-6624-40e1-863a-c53727c9429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58a9819-ae86-4a52-92f3-68416af553c2}" ma:internalName="TaxCatchAll" ma:showField="CatchAllData" ma:web="82fba431-6624-40e1-863a-c53727c942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2fba431-6624-40e1-863a-c53727c94296" xsi:nil="true"/>
    <lcf76f155ced4ddcb4097134ff3c332f xmlns="a037f515-fcab-4f12-abbf-889414d4b76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4306DCD-4AFF-4E49-9150-BA2BD2B9C4E7}"/>
</file>

<file path=customXml/itemProps2.xml><?xml version="1.0" encoding="utf-8"?>
<ds:datastoreItem xmlns:ds="http://schemas.openxmlformats.org/officeDocument/2006/customXml" ds:itemID="{16663E61-F764-4C5B-A730-23D51F24C495}">
  <ds:schemaRefs>
    <ds:schemaRef ds:uri="http://schemas.microsoft.com/sharepoint/v3/contenttype/forms"/>
  </ds:schemaRefs>
</ds:datastoreItem>
</file>

<file path=customXml/itemProps3.xml><?xml version="1.0" encoding="utf-8"?>
<ds:datastoreItem xmlns:ds="http://schemas.openxmlformats.org/officeDocument/2006/customXml" ds:itemID="{8172CFFE-4A91-4361-BE0F-741D22BCD289}">
  <ds:schemaRefs>
    <ds:schemaRef ds:uri="http://schemas.openxmlformats.org/package/2006/metadata/core-properties"/>
    <ds:schemaRef ds:uri="http://schemas.microsoft.com/office/2006/documentManagement/types"/>
    <ds:schemaRef ds:uri="http://purl.org/dc/dcmitype/"/>
    <ds:schemaRef ds:uri="http://purl.org/dc/elements/1.1/"/>
    <ds:schemaRef ds:uri="http://www.w3.org/XML/1998/namespace"/>
    <ds:schemaRef ds:uri="http://purl.org/dc/terms/"/>
    <ds:schemaRef ds:uri="http://schemas.microsoft.com/office/infopath/2007/PartnerControls"/>
    <ds:schemaRef ds:uri="7cc74d9b-c6ee-4e86-bf75-7f607e643226"/>
    <ds:schemaRef ds:uri="http://schemas.microsoft.com/office/2006/metadata/properties"/>
    <ds:schemaRef ds:uri="http://schemas.microsoft.com/sharepoint/v3"/>
    <ds:schemaRef ds:uri="f3d2febd-ac63-4246-b28f-fb050d21d570"/>
    <ds:schemaRef ds:uri="6521be15-7841-4b19-bdea-a1d426ce0093"/>
  </ds:schemaRefs>
</ds:datastoreItem>
</file>

<file path=docProps/app.xml><?xml version="1.0" encoding="utf-8"?>
<Properties xmlns="http://schemas.openxmlformats.org/officeDocument/2006/extended-properties" xmlns:vt="http://schemas.openxmlformats.org/officeDocument/2006/docPropsVTypes">
  <Template>CTPL Presentation Template_Accessible_042026</Template>
  <TotalTime>2966</TotalTime>
  <Words>1671</Words>
  <Application>Microsoft Office PowerPoint</Application>
  <PresentationFormat>Widescreen</PresentationFormat>
  <Paragraphs>226</Paragraphs>
  <Slides>12</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Aptos</vt:lpstr>
      <vt:lpstr>Arial</vt:lpstr>
      <vt:lpstr>Arial Black</vt:lpstr>
      <vt:lpstr>Calibri</vt:lpstr>
      <vt:lpstr>Corbel</vt:lpstr>
      <vt:lpstr>Ubuntu</vt:lpstr>
      <vt:lpstr>Office Theme</vt:lpstr>
      <vt:lpstr>1_Office Theme</vt:lpstr>
      <vt:lpstr>Claims Data</vt:lpstr>
      <vt:lpstr>Three Month Claims Filed Trend     &amp;     Year Over Year Comparison 2025 to 2026</vt:lpstr>
      <vt:lpstr>24-25 to 25-26 YOY Quarterly Claims Filed Comparison  Year Over Year Increase of 11,227 Claims 11.06% Actual Claims Filed </vt:lpstr>
      <vt:lpstr> Claims Filed as of 5/31/26 : Cumulative  440,071   June-May  24-25, 113,730   June-May 25-26  124,653 </vt:lpstr>
      <vt:lpstr>Leave Reason by Gender 12 Month Trend June 2025-May 2026</vt:lpstr>
      <vt:lpstr>June-May 2025-2026 Actual Claims Filed Plus Bonding as a 2nd Claim Reason</vt:lpstr>
      <vt:lpstr>Adjudicated Claims Status</vt:lpstr>
      <vt:lpstr>Race and Ethnicity Data</vt:lpstr>
      <vt:lpstr>52 Week Trend Claim Payments</vt:lpstr>
      <vt:lpstr>Approved Insights-Number of Unique Employees Paid, Total Days Paid and Total Program Payments Made. </vt:lpstr>
      <vt:lpstr>Call Center Metrics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Simonetti, John</dc:creator>
  <cp:lastModifiedBy>Simonetti, John</cp:lastModifiedBy>
  <cp:revision>2</cp:revision>
  <dcterms:created xsi:type="dcterms:W3CDTF">2026-06-03T18:52:13Z</dcterms:created>
  <dcterms:modified xsi:type="dcterms:W3CDTF">2026-06-10T14:00:52Z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0x0101009D0B35581D803F4689AD55EC87723778</vt:lpwstr>
  </property>
  <property fmtid="{D5CDD505-2E9C-101B-9397-08002B2CF9AE}" pid="3" name="MediaServiceImageTags">
    <vt:lpwstr/>
  </property>
</Properties>
</file>